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notesMasterIdLst>
    <p:notesMasterId r:id="rId44"/>
  </p:notesMasterIdLst>
  <p:sldIdLst>
    <p:sldId id="256" r:id="rId2"/>
    <p:sldId id="313" r:id="rId3"/>
    <p:sldId id="316" r:id="rId4"/>
    <p:sldId id="307" r:id="rId5"/>
    <p:sldId id="312" r:id="rId6"/>
    <p:sldId id="297" r:id="rId7"/>
    <p:sldId id="298" r:id="rId8"/>
    <p:sldId id="299" r:id="rId9"/>
    <p:sldId id="300" r:id="rId10"/>
    <p:sldId id="320" r:id="rId11"/>
    <p:sldId id="321" r:id="rId12"/>
    <p:sldId id="322" r:id="rId13"/>
    <p:sldId id="302" r:id="rId14"/>
    <p:sldId id="323" r:id="rId15"/>
    <p:sldId id="308" r:id="rId16"/>
    <p:sldId id="284" r:id="rId17"/>
    <p:sldId id="281" r:id="rId18"/>
    <p:sldId id="282" r:id="rId19"/>
    <p:sldId id="288" r:id="rId20"/>
    <p:sldId id="289" r:id="rId21"/>
    <p:sldId id="283" r:id="rId22"/>
    <p:sldId id="325" r:id="rId23"/>
    <p:sldId id="260" r:id="rId24"/>
    <p:sldId id="261" r:id="rId25"/>
    <p:sldId id="262" r:id="rId26"/>
    <p:sldId id="263" r:id="rId27"/>
    <p:sldId id="264" r:id="rId28"/>
    <p:sldId id="265" r:id="rId29"/>
    <p:sldId id="272" r:id="rId30"/>
    <p:sldId id="273" r:id="rId31"/>
    <p:sldId id="274" r:id="rId32"/>
    <p:sldId id="269" r:id="rId33"/>
    <p:sldId id="270" r:id="rId34"/>
    <p:sldId id="271" r:id="rId35"/>
    <p:sldId id="266" r:id="rId36"/>
    <p:sldId id="267" r:id="rId37"/>
    <p:sldId id="275" r:id="rId38"/>
    <p:sldId id="276" r:id="rId39"/>
    <p:sldId id="277" r:id="rId40"/>
    <p:sldId id="279" r:id="rId41"/>
    <p:sldId id="280" r:id="rId42"/>
    <p:sldId id="326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8029" autoAdjust="0"/>
  </p:normalViewPr>
  <p:slideViewPr>
    <p:cSldViewPr>
      <p:cViewPr>
        <p:scale>
          <a:sx n="70" d="100"/>
          <a:sy n="70" d="100"/>
        </p:scale>
        <p:origin x="-509" y="-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E11A55-595A-4002-979A-F128BB29D565}" type="doc">
      <dgm:prSet loTypeId="urn:microsoft.com/office/officeart/2005/8/layout/list1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13082D2-12FF-461B-B6A5-04FE681D3228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Виды деятельности и профессиональные компетенции разработаны с учетом требований международных и профессиональных стандартов, а также передовых технологий</a:t>
          </a:r>
          <a:endParaRPr lang="ru-RU" sz="1800" b="1" cap="none" spc="0" dirty="0">
            <a:ln w="1905"/>
            <a:solidFill>
              <a:srgbClr val="3446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15F925B-C89E-401E-86F8-194BA012DD42}" type="parTrans" cxnId="{08D17081-1FF8-4A9C-BFA0-3B073E9F6BAE}">
      <dgm:prSet/>
      <dgm:spPr/>
      <dgm:t>
        <a:bodyPr/>
        <a:lstStyle/>
        <a:p>
          <a:endParaRPr lang="ru-RU" sz="1600" b="1" cap="none" spc="0">
            <a:ln w="1905"/>
            <a:solidFill>
              <a:srgbClr val="6F3505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7296C1F7-2452-405A-B7DA-EB9B4552C5A6}" type="sibTrans" cxnId="{08D17081-1FF8-4A9C-BFA0-3B073E9F6BAE}">
      <dgm:prSet/>
      <dgm:spPr/>
      <dgm:t>
        <a:bodyPr/>
        <a:lstStyle/>
        <a:p>
          <a:endParaRPr lang="ru-RU" sz="1600" b="1" cap="none" spc="0">
            <a:ln w="1905"/>
            <a:solidFill>
              <a:srgbClr val="6F3505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CAA3715-BFB8-4292-B900-9B5483BEFC92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Изменена номенклатура и ориентация общих компетенций</a:t>
          </a:r>
          <a:endParaRPr lang="ru-RU" sz="1800" b="1" cap="none" spc="0" dirty="0">
            <a:ln w="1905"/>
            <a:solidFill>
              <a:srgbClr val="3446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1DAB3B0-CE69-4D34-9BCE-1239D5F28DBB}" type="parTrans" cxnId="{8DD7D3E3-0774-4763-9A0B-618148E17E79}">
      <dgm:prSet/>
      <dgm:spPr/>
      <dgm:t>
        <a:bodyPr/>
        <a:lstStyle/>
        <a:p>
          <a:endParaRPr lang="ru-RU" sz="1600" b="1" cap="none" spc="0">
            <a:ln w="1905"/>
            <a:solidFill>
              <a:srgbClr val="6F3505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C7B0E8C-E12A-4102-A5B1-78F1F895111E}" type="sibTrans" cxnId="{8DD7D3E3-0774-4763-9A0B-618148E17E79}">
      <dgm:prSet/>
      <dgm:spPr/>
      <dgm:t>
        <a:bodyPr/>
        <a:lstStyle/>
        <a:p>
          <a:endParaRPr lang="ru-RU" sz="1600" b="1" cap="none" spc="0">
            <a:ln w="1905"/>
            <a:solidFill>
              <a:srgbClr val="6F3505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458B189-E5D9-4A1D-BEC7-532C4791E4BB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Повышена академическая свобода образовательных организаций в части формирования структуры и содержания образования</a:t>
          </a:r>
          <a:endParaRPr lang="ru-RU" sz="1800" b="1" cap="none" spc="0" dirty="0">
            <a:ln w="1905"/>
            <a:solidFill>
              <a:srgbClr val="3446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63354E1-789F-41C8-839D-6043248017E3}" type="parTrans" cxnId="{DCF098AA-E423-4717-8580-CBB7015C4AC7}">
      <dgm:prSet/>
      <dgm:spPr/>
      <dgm:t>
        <a:bodyPr/>
        <a:lstStyle/>
        <a:p>
          <a:endParaRPr lang="ru-RU" sz="1600" b="1" cap="none" spc="0">
            <a:ln w="1905"/>
            <a:solidFill>
              <a:srgbClr val="6F3505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F903170-F74E-4897-9DC8-08DEBB9A30B5}" type="sibTrans" cxnId="{DCF098AA-E423-4717-8580-CBB7015C4AC7}">
      <dgm:prSet/>
      <dgm:spPr/>
      <dgm:t>
        <a:bodyPr/>
        <a:lstStyle/>
        <a:p>
          <a:endParaRPr lang="ru-RU" sz="1600" b="1" cap="none" spc="0">
            <a:ln w="1905"/>
            <a:solidFill>
              <a:srgbClr val="6F3505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952B145-6DBE-48DA-AECE-26E496EC2E9E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Определены сроки обучения на основе рекомендаций заказчиков рабочих кадров</a:t>
          </a:r>
          <a:endParaRPr lang="ru-RU" sz="1800" b="1" cap="none" spc="0" dirty="0">
            <a:ln w="1905"/>
            <a:solidFill>
              <a:srgbClr val="3446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7233E17-7FC6-41F2-97AA-B56ED06A3B39}" type="parTrans" cxnId="{D0E2CB5D-74D0-4CA6-B81B-A32CC9418CE3}">
      <dgm:prSet/>
      <dgm:spPr/>
      <dgm:t>
        <a:bodyPr/>
        <a:lstStyle/>
        <a:p>
          <a:endParaRPr lang="ru-RU" sz="1600" b="1" cap="none" spc="0">
            <a:ln w="1905"/>
            <a:solidFill>
              <a:srgbClr val="6F3505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7F12C07-119F-4189-9F3A-59AE50BDA569}" type="sibTrans" cxnId="{D0E2CB5D-74D0-4CA6-B81B-A32CC9418CE3}">
      <dgm:prSet/>
      <dgm:spPr/>
      <dgm:t>
        <a:bodyPr/>
        <a:lstStyle/>
        <a:p>
          <a:endParaRPr lang="ru-RU" sz="1600" b="1" cap="none" spc="0">
            <a:ln w="1905"/>
            <a:solidFill>
              <a:srgbClr val="6F3505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3129027-1662-47DB-831E-E2053BDF15A7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Определены условия реализации образовательной программы</a:t>
          </a:r>
          <a:endParaRPr lang="ru-RU" sz="1800" b="1" cap="none" spc="0" dirty="0">
            <a:ln w="1905"/>
            <a:solidFill>
              <a:srgbClr val="3446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6D6B87D-9DEE-4F90-977E-C5BB6A23CEFE}" type="parTrans" cxnId="{8290FCF6-F6DB-4B8F-BF95-A68863211F4A}">
      <dgm:prSet/>
      <dgm:spPr/>
      <dgm:t>
        <a:bodyPr/>
        <a:lstStyle/>
        <a:p>
          <a:endParaRPr lang="ru-RU" sz="1600" b="1" cap="none" spc="0">
            <a:ln w="1905"/>
            <a:solidFill>
              <a:srgbClr val="6F3505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5FBB3369-702D-42A0-B784-761CB705D069}" type="sibTrans" cxnId="{8290FCF6-F6DB-4B8F-BF95-A68863211F4A}">
      <dgm:prSet/>
      <dgm:spPr/>
      <dgm:t>
        <a:bodyPr/>
        <a:lstStyle/>
        <a:p>
          <a:endParaRPr lang="ru-RU" sz="1600" b="1" cap="none" spc="0">
            <a:ln w="1905"/>
            <a:solidFill>
              <a:srgbClr val="6F3505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C1F42CF-4B6C-4939-AAF2-D96C814F44BE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1800" b="1" cap="none" spc="0" baseline="0" dirty="0" smtClean="0">
              <a:ln w="1905"/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Введена новая форма государственной итоговой аттестации - демонстрационный экзамен</a:t>
          </a:r>
          <a:endParaRPr lang="ru-RU" sz="1800" b="1" cap="none" spc="0" baseline="0" dirty="0">
            <a:ln w="1905"/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AC122084-AB0B-452E-B762-00CA39ED4749}" type="parTrans" cxnId="{1A7902D9-2B67-4B59-8356-09CE9FF92F28}">
      <dgm:prSet/>
      <dgm:spPr/>
      <dgm:t>
        <a:bodyPr/>
        <a:lstStyle/>
        <a:p>
          <a:endParaRPr lang="ru-RU"/>
        </a:p>
      </dgm:t>
    </dgm:pt>
    <dgm:pt modelId="{C4206F13-3BA4-491F-B977-9FA78058CC6F}" type="sibTrans" cxnId="{1A7902D9-2B67-4B59-8356-09CE9FF92F28}">
      <dgm:prSet/>
      <dgm:spPr/>
      <dgm:t>
        <a:bodyPr/>
        <a:lstStyle/>
        <a:p>
          <a:endParaRPr lang="ru-RU"/>
        </a:p>
      </dgm:t>
    </dgm:pt>
    <dgm:pt modelId="{859C55C1-E102-4841-A5A3-A57E0FF70AE0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Введены  дополнительные требования к опыту практической деятельности педагогических работников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6EA7D74-6D09-44C7-B771-1268D535EBAF}" type="parTrans" cxnId="{B0545BC9-D2A4-4E4E-A864-B96595BB8369}">
      <dgm:prSet/>
      <dgm:spPr/>
      <dgm:t>
        <a:bodyPr/>
        <a:lstStyle/>
        <a:p>
          <a:endParaRPr lang="ru-RU"/>
        </a:p>
      </dgm:t>
    </dgm:pt>
    <dgm:pt modelId="{4A4C23E0-A2F4-48AF-B78C-C3E113173C05}" type="sibTrans" cxnId="{B0545BC9-D2A4-4E4E-A864-B96595BB8369}">
      <dgm:prSet/>
      <dgm:spPr/>
      <dgm:t>
        <a:bodyPr/>
        <a:lstStyle/>
        <a:p>
          <a:endParaRPr lang="ru-RU"/>
        </a:p>
      </dgm:t>
    </dgm:pt>
    <dgm:pt modelId="{76478949-59AD-4F14-AB9C-5C0528B70EC8}" type="pres">
      <dgm:prSet presAssocID="{90E11A55-595A-4002-979A-F128BB29D5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87E368-4862-4599-98ED-8BF35331A289}" type="pres">
      <dgm:prSet presAssocID="{B13082D2-12FF-461B-B6A5-04FE681D3228}" presName="parentLin" presStyleCnt="0"/>
      <dgm:spPr/>
      <dgm:t>
        <a:bodyPr/>
        <a:lstStyle/>
        <a:p>
          <a:endParaRPr lang="ru-RU"/>
        </a:p>
      </dgm:t>
    </dgm:pt>
    <dgm:pt modelId="{3A59BAA9-39D6-47DF-90E9-456B770C18DC}" type="pres">
      <dgm:prSet presAssocID="{B13082D2-12FF-461B-B6A5-04FE681D3228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C5660EAE-2217-4E91-9EF7-5325076AB582}" type="pres">
      <dgm:prSet presAssocID="{B13082D2-12FF-461B-B6A5-04FE681D3228}" presName="parentText" presStyleLbl="node1" presStyleIdx="0" presStyleCnt="7" custScaleX="133333" custScaleY="1311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0A7EB-5D31-46EA-B474-26940FFEA05A}" type="pres">
      <dgm:prSet presAssocID="{B13082D2-12FF-461B-B6A5-04FE681D3228}" presName="negativeSpace" presStyleCnt="0"/>
      <dgm:spPr/>
      <dgm:t>
        <a:bodyPr/>
        <a:lstStyle/>
        <a:p>
          <a:endParaRPr lang="ru-RU"/>
        </a:p>
      </dgm:t>
    </dgm:pt>
    <dgm:pt modelId="{7E961467-4E96-4387-81CD-2348DA1E2ACA}" type="pres">
      <dgm:prSet presAssocID="{B13082D2-12FF-461B-B6A5-04FE681D3228}" presName="childText" presStyleLbl="conFgAcc1" presStyleIdx="0" presStyleCnt="7">
        <dgm:presLayoutVars>
          <dgm:bulletEnabled val="1"/>
        </dgm:presLayoutVars>
      </dgm:prSet>
      <dgm:spPr>
        <a:solidFill>
          <a:schemeClr val="tx2">
            <a:lumMod val="60000"/>
            <a:lumOff val="40000"/>
            <a:alpha val="90000"/>
          </a:schemeClr>
        </a:solidFill>
        <a:ln>
          <a:solidFill>
            <a:srgbClr val="3E0F00"/>
          </a:solidFill>
        </a:ln>
      </dgm:spPr>
      <dgm:t>
        <a:bodyPr/>
        <a:lstStyle/>
        <a:p>
          <a:endParaRPr lang="ru-RU"/>
        </a:p>
      </dgm:t>
    </dgm:pt>
    <dgm:pt modelId="{731A33AF-CD30-4B21-8FC2-326858A350CE}" type="pres">
      <dgm:prSet presAssocID="{7296C1F7-2452-405A-B7DA-EB9B4552C5A6}" presName="spaceBetweenRectangles" presStyleCnt="0"/>
      <dgm:spPr/>
      <dgm:t>
        <a:bodyPr/>
        <a:lstStyle/>
        <a:p>
          <a:endParaRPr lang="ru-RU"/>
        </a:p>
      </dgm:t>
    </dgm:pt>
    <dgm:pt modelId="{167F4F52-C1A3-4C27-9EC0-3B494AFFE198}" type="pres">
      <dgm:prSet presAssocID="{2CAA3715-BFB8-4292-B900-9B5483BEFC92}" presName="parentLin" presStyleCnt="0"/>
      <dgm:spPr/>
      <dgm:t>
        <a:bodyPr/>
        <a:lstStyle/>
        <a:p>
          <a:endParaRPr lang="ru-RU"/>
        </a:p>
      </dgm:t>
    </dgm:pt>
    <dgm:pt modelId="{EC8D0728-5E3E-42F6-A238-C50D9F775285}" type="pres">
      <dgm:prSet presAssocID="{2CAA3715-BFB8-4292-B900-9B5483BEFC92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7832EB02-40B3-4254-AEFD-FBF73F7C3CAA}" type="pres">
      <dgm:prSet presAssocID="{2CAA3715-BFB8-4292-B900-9B5483BEFC92}" presName="parentText" presStyleLbl="node1" presStyleIdx="1" presStyleCnt="7" custScaleX="133197" custScaleY="670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7B70C-BD96-4F60-ADC3-69B024BCBE61}" type="pres">
      <dgm:prSet presAssocID="{2CAA3715-BFB8-4292-B900-9B5483BEFC92}" presName="negativeSpace" presStyleCnt="0"/>
      <dgm:spPr/>
      <dgm:t>
        <a:bodyPr/>
        <a:lstStyle/>
        <a:p>
          <a:endParaRPr lang="ru-RU"/>
        </a:p>
      </dgm:t>
    </dgm:pt>
    <dgm:pt modelId="{5485E938-8728-4566-8279-3DAB9A4E6304}" type="pres">
      <dgm:prSet presAssocID="{2CAA3715-BFB8-4292-B900-9B5483BEFC92}" presName="childText" presStyleLbl="conFgAcc1" presStyleIdx="1" presStyleCnt="7">
        <dgm:presLayoutVars>
          <dgm:bulletEnabled val="1"/>
        </dgm:presLayoutVars>
      </dgm:prSet>
      <dgm:spPr>
        <a:solidFill>
          <a:schemeClr val="tx2">
            <a:lumMod val="60000"/>
            <a:lumOff val="40000"/>
            <a:alpha val="90000"/>
          </a:schemeClr>
        </a:solidFill>
        <a:ln>
          <a:solidFill>
            <a:srgbClr val="3E0F00"/>
          </a:solidFill>
        </a:ln>
      </dgm:spPr>
      <dgm:t>
        <a:bodyPr/>
        <a:lstStyle/>
        <a:p>
          <a:endParaRPr lang="ru-RU"/>
        </a:p>
      </dgm:t>
    </dgm:pt>
    <dgm:pt modelId="{6F473CBB-7A3D-465A-B2D4-56A1907CD549}" type="pres">
      <dgm:prSet presAssocID="{3C7B0E8C-E12A-4102-A5B1-78F1F895111E}" presName="spaceBetweenRectangles" presStyleCnt="0"/>
      <dgm:spPr/>
      <dgm:t>
        <a:bodyPr/>
        <a:lstStyle/>
        <a:p>
          <a:endParaRPr lang="ru-RU"/>
        </a:p>
      </dgm:t>
    </dgm:pt>
    <dgm:pt modelId="{28A1831B-5D26-4F79-8E34-ED22243EEDC4}" type="pres">
      <dgm:prSet presAssocID="{E458B189-E5D9-4A1D-BEC7-532C4791E4BB}" presName="parentLin" presStyleCnt="0"/>
      <dgm:spPr/>
      <dgm:t>
        <a:bodyPr/>
        <a:lstStyle/>
        <a:p>
          <a:endParaRPr lang="ru-RU"/>
        </a:p>
      </dgm:t>
    </dgm:pt>
    <dgm:pt modelId="{E35A941F-0C7F-4C46-9D75-6D65566832FD}" type="pres">
      <dgm:prSet presAssocID="{E458B189-E5D9-4A1D-BEC7-532C4791E4BB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D0797119-7A9D-44EA-9048-1A474A9B19BB}" type="pres">
      <dgm:prSet presAssocID="{E458B189-E5D9-4A1D-BEC7-532C4791E4BB}" presName="parentText" presStyleLbl="node1" presStyleIdx="2" presStyleCnt="7" custScaleX="132928" custScaleY="1341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3CA7E-97F8-4C63-ABB9-28E1A52E0870}" type="pres">
      <dgm:prSet presAssocID="{E458B189-E5D9-4A1D-BEC7-532C4791E4BB}" presName="negativeSpace" presStyleCnt="0"/>
      <dgm:spPr/>
      <dgm:t>
        <a:bodyPr/>
        <a:lstStyle/>
        <a:p>
          <a:endParaRPr lang="ru-RU"/>
        </a:p>
      </dgm:t>
    </dgm:pt>
    <dgm:pt modelId="{1F106CA6-0025-4E02-9129-28FA944C2B86}" type="pres">
      <dgm:prSet presAssocID="{E458B189-E5D9-4A1D-BEC7-532C4791E4BB}" presName="childText" presStyleLbl="conFgAcc1" presStyleIdx="2" presStyleCnt="7">
        <dgm:presLayoutVars>
          <dgm:bulletEnabled val="1"/>
        </dgm:presLayoutVars>
      </dgm:prSet>
      <dgm:spPr>
        <a:solidFill>
          <a:schemeClr val="tx2">
            <a:lumMod val="60000"/>
            <a:lumOff val="40000"/>
            <a:alpha val="90000"/>
          </a:schemeClr>
        </a:solidFill>
        <a:ln>
          <a:solidFill>
            <a:srgbClr val="3E0F00"/>
          </a:solidFill>
        </a:ln>
      </dgm:spPr>
      <dgm:t>
        <a:bodyPr/>
        <a:lstStyle/>
        <a:p>
          <a:endParaRPr lang="ru-RU"/>
        </a:p>
      </dgm:t>
    </dgm:pt>
    <dgm:pt modelId="{879F8D1A-F49C-42E1-9FB3-04E2079AC003}" type="pres">
      <dgm:prSet presAssocID="{BF903170-F74E-4897-9DC8-08DEBB9A30B5}" presName="spaceBetweenRectangles" presStyleCnt="0"/>
      <dgm:spPr/>
      <dgm:t>
        <a:bodyPr/>
        <a:lstStyle/>
        <a:p>
          <a:endParaRPr lang="ru-RU"/>
        </a:p>
      </dgm:t>
    </dgm:pt>
    <dgm:pt modelId="{CE23ACEA-FE2F-4FC0-97F1-DD58059A0BEB}" type="pres">
      <dgm:prSet presAssocID="{4952B145-6DBE-48DA-AECE-26E496EC2E9E}" presName="parentLin" presStyleCnt="0"/>
      <dgm:spPr/>
      <dgm:t>
        <a:bodyPr/>
        <a:lstStyle/>
        <a:p>
          <a:endParaRPr lang="ru-RU"/>
        </a:p>
      </dgm:t>
    </dgm:pt>
    <dgm:pt modelId="{BF60E62E-ABC7-4D7E-850A-8C9B4C174E14}" type="pres">
      <dgm:prSet presAssocID="{4952B145-6DBE-48DA-AECE-26E496EC2E9E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162EE989-1D28-417B-A2AE-1852F6D3E7A6}" type="pres">
      <dgm:prSet presAssocID="{4952B145-6DBE-48DA-AECE-26E496EC2E9E}" presName="parentText" presStyleLbl="node1" presStyleIdx="3" presStyleCnt="7" custScaleX="1338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179E4D-95EE-4B73-BC73-DADB289175E7}" type="pres">
      <dgm:prSet presAssocID="{4952B145-6DBE-48DA-AECE-26E496EC2E9E}" presName="negativeSpace" presStyleCnt="0"/>
      <dgm:spPr/>
      <dgm:t>
        <a:bodyPr/>
        <a:lstStyle/>
        <a:p>
          <a:endParaRPr lang="ru-RU"/>
        </a:p>
      </dgm:t>
    </dgm:pt>
    <dgm:pt modelId="{F7694579-0800-49F4-92BF-B7F4AED9523A}" type="pres">
      <dgm:prSet presAssocID="{4952B145-6DBE-48DA-AECE-26E496EC2E9E}" presName="childText" presStyleLbl="conFgAcc1" presStyleIdx="3" presStyleCnt="7">
        <dgm:presLayoutVars>
          <dgm:bulletEnabled val="1"/>
        </dgm:presLayoutVars>
      </dgm:prSet>
      <dgm:spPr>
        <a:solidFill>
          <a:schemeClr val="tx2">
            <a:lumMod val="60000"/>
            <a:lumOff val="40000"/>
            <a:alpha val="90000"/>
          </a:schemeClr>
        </a:solidFill>
        <a:ln>
          <a:solidFill>
            <a:srgbClr val="3E0F00"/>
          </a:solidFill>
        </a:ln>
      </dgm:spPr>
      <dgm:t>
        <a:bodyPr/>
        <a:lstStyle/>
        <a:p>
          <a:endParaRPr lang="ru-RU"/>
        </a:p>
      </dgm:t>
    </dgm:pt>
    <dgm:pt modelId="{FE28326C-28D2-4608-97F0-AC8846AEBFA4}" type="pres">
      <dgm:prSet presAssocID="{87F12C07-119F-4189-9F3A-59AE50BDA569}" presName="spaceBetweenRectangles" presStyleCnt="0"/>
      <dgm:spPr/>
      <dgm:t>
        <a:bodyPr/>
        <a:lstStyle/>
        <a:p>
          <a:endParaRPr lang="ru-RU"/>
        </a:p>
      </dgm:t>
    </dgm:pt>
    <dgm:pt modelId="{B09D70F3-E7C6-4798-9196-E8A52712D044}" type="pres">
      <dgm:prSet presAssocID="{D3129027-1662-47DB-831E-E2053BDF15A7}" presName="parentLin" presStyleCnt="0"/>
      <dgm:spPr/>
      <dgm:t>
        <a:bodyPr/>
        <a:lstStyle/>
        <a:p>
          <a:endParaRPr lang="ru-RU"/>
        </a:p>
      </dgm:t>
    </dgm:pt>
    <dgm:pt modelId="{D6874583-004A-428F-92F7-C4BA7079A349}" type="pres">
      <dgm:prSet presAssocID="{D3129027-1662-47DB-831E-E2053BDF15A7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AF045AE2-C4AE-423A-98B8-932C46F5E364}" type="pres">
      <dgm:prSet presAssocID="{D3129027-1662-47DB-831E-E2053BDF15A7}" presName="parentText" presStyleLbl="node1" presStyleIdx="4" presStyleCnt="7" custScaleX="133333" custScaleY="671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F64F2-048E-402E-B442-53B50697A543}" type="pres">
      <dgm:prSet presAssocID="{D3129027-1662-47DB-831E-E2053BDF15A7}" presName="negativeSpace" presStyleCnt="0"/>
      <dgm:spPr/>
      <dgm:t>
        <a:bodyPr/>
        <a:lstStyle/>
        <a:p>
          <a:endParaRPr lang="ru-RU"/>
        </a:p>
      </dgm:t>
    </dgm:pt>
    <dgm:pt modelId="{6455A52D-1930-4D2B-8C90-58B8E678AF38}" type="pres">
      <dgm:prSet presAssocID="{D3129027-1662-47DB-831E-E2053BDF15A7}" presName="childText" presStyleLbl="conFgAcc1" presStyleIdx="4" presStyleCnt="7">
        <dgm:presLayoutVars>
          <dgm:bulletEnabled val="1"/>
        </dgm:presLayoutVars>
      </dgm:prSet>
      <dgm:spPr>
        <a:solidFill>
          <a:schemeClr val="tx2">
            <a:lumMod val="60000"/>
            <a:lumOff val="40000"/>
            <a:alpha val="90000"/>
          </a:schemeClr>
        </a:solidFill>
        <a:ln>
          <a:solidFill>
            <a:srgbClr val="3E0F00"/>
          </a:solidFill>
        </a:ln>
      </dgm:spPr>
      <dgm:t>
        <a:bodyPr/>
        <a:lstStyle/>
        <a:p>
          <a:endParaRPr lang="ru-RU"/>
        </a:p>
      </dgm:t>
    </dgm:pt>
    <dgm:pt modelId="{1BE9DA8D-1D97-4857-BE27-675544265302}" type="pres">
      <dgm:prSet presAssocID="{5FBB3369-702D-42A0-B784-761CB705D069}" presName="spaceBetweenRectangles" presStyleCnt="0"/>
      <dgm:spPr/>
      <dgm:t>
        <a:bodyPr/>
        <a:lstStyle/>
        <a:p>
          <a:endParaRPr lang="ru-RU"/>
        </a:p>
      </dgm:t>
    </dgm:pt>
    <dgm:pt modelId="{D5E2D2C4-652E-431C-A13E-063C01ABA184}" type="pres">
      <dgm:prSet presAssocID="{859C55C1-E102-4841-A5A3-A57E0FF70AE0}" presName="parentLin" presStyleCnt="0"/>
      <dgm:spPr/>
    </dgm:pt>
    <dgm:pt modelId="{B210D6CE-B6A0-4D65-8ADE-BD118F827BCF}" type="pres">
      <dgm:prSet presAssocID="{859C55C1-E102-4841-A5A3-A57E0FF70AE0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A1097BB6-8736-43EF-893E-89BBED040C7E}" type="pres">
      <dgm:prSet presAssocID="{859C55C1-E102-4841-A5A3-A57E0FF70AE0}" presName="parentText" presStyleLbl="node1" presStyleIdx="5" presStyleCnt="7" custScaleX="133687" custLinFactNeighborX="-7904" custLinFactNeighborY="2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CCC9F-1BE3-4D9B-B21D-1F24DF2D4D5C}" type="pres">
      <dgm:prSet presAssocID="{859C55C1-E102-4841-A5A3-A57E0FF70AE0}" presName="negativeSpace" presStyleCnt="0"/>
      <dgm:spPr/>
    </dgm:pt>
    <dgm:pt modelId="{EE8175BD-2B7A-4902-8E30-D577B3E0059A}" type="pres">
      <dgm:prSet presAssocID="{859C55C1-E102-4841-A5A3-A57E0FF70AE0}" presName="childText" presStyleLbl="conFgAcc1" presStyleIdx="5" presStyleCnt="7">
        <dgm:presLayoutVars>
          <dgm:bulletEnabled val="1"/>
        </dgm:presLayoutVars>
      </dgm:prSet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FA44706E-A6DD-4D3E-87C6-E99E7F82FFD3}" type="pres">
      <dgm:prSet presAssocID="{4A4C23E0-A2F4-48AF-B78C-C3E113173C05}" presName="spaceBetweenRectangles" presStyleCnt="0"/>
      <dgm:spPr/>
    </dgm:pt>
    <dgm:pt modelId="{6BB0FAD5-0BB7-4623-8CF1-D5AF20233E50}" type="pres">
      <dgm:prSet presAssocID="{CC1F42CF-4B6C-4939-AAF2-D96C814F44BE}" presName="parentLin" presStyleCnt="0"/>
      <dgm:spPr/>
      <dgm:t>
        <a:bodyPr/>
        <a:lstStyle/>
        <a:p>
          <a:endParaRPr lang="ru-RU"/>
        </a:p>
      </dgm:t>
    </dgm:pt>
    <dgm:pt modelId="{F3E2566A-8508-4188-B174-AC36764D2CDC}" type="pres">
      <dgm:prSet presAssocID="{CC1F42CF-4B6C-4939-AAF2-D96C814F44BE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62CB1A15-6B6E-40A9-88DF-8E8034E705A8}" type="pres">
      <dgm:prSet presAssocID="{CC1F42CF-4B6C-4939-AAF2-D96C814F44BE}" presName="parentText" presStyleLbl="node1" presStyleIdx="6" presStyleCnt="7" custScaleX="1330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90AF9-F209-45EE-8A29-A5BA6B5F59B7}" type="pres">
      <dgm:prSet presAssocID="{CC1F42CF-4B6C-4939-AAF2-D96C814F44BE}" presName="negativeSpace" presStyleCnt="0"/>
      <dgm:spPr/>
      <dgm:t>
        <a:bodyPr/>
        <a:lstStyle/>
        <a:p>
          <a:endParaRPr lang="ru-RU"/>
        </a:p>
      </dgm:t>
    </dgm:pt>
    <dgm:pt modelId="{1821CE3A-380E-4EC1-8302-372A1C3B23FD}" type="pres">
      <dgm:prSet presAssocID="{CC1F42CF-4B6C-4939-AAF2-D96C814F44BE}" presName="childText" presStyleLbl="conFgAcc1" presStyleIdx="6" presStyleCnt="7">
        <dgm:presLayoutVars>
          <dgm:bulletEnabled val="1"/>
        </dgm:presLayoutVars>
      </dgm:prSet>
      <dgm:spPr>
        <a:solidFill>
          <a:schemeClr val="tx2">
            <a:lumMod val="60000"/>
            <a:lumOff val="40000"/>
            <a:alpha val="90000"/>
          </a:schemeClr>
        </a:solidFill>
        <a:ln>
          <a:solidFill>
            <a:srgbClr val="3E0F00"/>
          </a:solidFill>
        </a:ln>
      </dgm:spPr>
      <dgm:t>
        <a:bodyPr/>
        <a:lstStyle/>
        <a:p>
          <a:endParaRPr lang="ru-RU"/>
        </a:p>
      </dgm:t>
    </dgm:pt>
  </dgm:ptLst>
  <dgm:cxnLst>
    <dgm:cxn modelId="{55835C88-A7A6-40D8-9FBF-C943DC29CBF9}" type="presOf" srcId="{CC1F42CF-4B6C-4939-AAF2-D96C814F44BE}" destId="{F3E2566A-8508-4188-B174-AC36764D2CDC}" srcOrd="0" destOrd="0" presId="urn:microsoft.com/office/officeart/2005/8/layout/list1"/>
    <dgm:cxn modelId="{08D17081-1FF8-4A9C-BFA0-3B073E9F6BAE}" srcId="{90E11A55-595A-4002-979A-F128BB29D565}" destId="{B13082D2-12FF-461B-B6A5-04FE681D3228}" srcOrd="0" destOrd="0" parTransId="{915F925B-C89E-401E-86F8-194BA012DD42}" sibTransId="{7296C1F7-2452-405A-B7DA-EB9B4552C5A6}"/>
    <dgm:cxn modelId="{C3C04538-569A-40BF-937E-57C7219323FA}" type="presOf" srcId="{E458B189-E5D9-4A1D-BEC7-532C4791E4BB}" destId="{D0797119-7A9D-44EA-9048-1A474A9B19BB}" srcOrd="1" destOrd="0" presId="urn:microsoft.com/office/officeart/2005/8/layout/list1"/>
    <dgm:cxn modelId="{ACEE5B77-D028-46EC-9271-F4CC1AB45582}" type="presOf" srcId="{4952B145-6DBE-48DA-AECE-26E496EC2E9E}" destId="{162EE989-1D28-417B-A2AE-1852F6D3E7A6}" srcOrd="1" destOrd="0" presId="urn:microsoft.com/office/officeart/2005/8/layout/list1"/>
    <dgm:cxn modelId="{1A7902D9-2B67-4B59-8356-09CE9FF92F28}" srcId="{90E11A55-595A-4002-979A-F128BB29D565}" destId="{CC1F42CF-4B6C-4939-AAF2-D96C814F44BE}" srcOrd="6" destOrd="0" parTransId="{AC122084-AB0B-452E-B762-00CA39ED4749}" sibTransId="{C4206F13-3BA4-491F-B977-9FA78058CC6F}"/>
    <dgm:cxn modelId="{2D78E543-A33E-4278-9B78-76A59B31774A}" type="presOf" srcId="{D3129027-1662-47DB-831E-E2053BDF15A7}" destId="{AF045AE2-C4AE-423A-98B8-932C46F5E364}" srcOrd="1" destOrd="0" presId="urn:microsoft.com/office/officeart/2005/8/layout/list1"/>
    <dgm:cxn modelId="{DCF098AA-E423-4717-8580-CBB7015C4AC7}" srcId="{90E11A55-595A-4002-979A-F128BB29D565}" destId="{E458B189-E5D9-4A1D-BEC7-532C4791E4BB}" srcOrd="2" destOrd="0" parTransId="{563354E1-789F-41C8-839D-6043248017E3}" sibTransId="{BF903170-F74E-4897-9DC8-08DEBB9A30B5}"/>
    <dgm:cxn modelId="{8DD7D3E3-0774-4763-9A0B-618148E17E79}" srcId="{90E11A55-595A-4002-979A-F128BB29D565}" destId="{2CAA3715-BFB8-4292-B900-9B5483BEFC92}" srcOrd="1" destOrd="0" parTransId="{91DAB3B0-CE69-4D34-9BCE-1239D5F28DBB}" sibTransId="{3C7B0E8C-E12A-4102-A5B1-78F1F895111E}"/>
    <dgm:cxn modelId="{FA711038-9FCD-4134-82DC-ED735A625BA8}" type="presOf" srcId="{2CAA3715-BFB8-4292-B900-9B5483BEFC92}" destId="{EC8D0728-5E3E-42F6-A238-C50D9F775285}" srcOrd="0" destOrd="0" presId="urn:microsoft.com/office/officeart/2005/8/layout/list1"/>
    <dgm:cxn modelId="{BA53B25B-125E-48E8-BB1E-48677C062D58}" type="presOf" srcId="{859C55C1-E102-4841-A5A3-A57E0FF70AE0}" destId="{B210D6CE-B6A0-4D65-8ADE-BD118F827BCF}" srcOrd="0" destOrd="0" presId="urn:microsoft.com/office/officeart/2005/8/layout/list1"/>
    <dgm:cxn modelId="{7C9BC6A4-4E4C-4514-8D8F-728571E4E945}" type="presOf" srcId="{E458B189-E5D9-4A1D-BEC7-532C4791E4BB}" destId="{E35A941F-0C7F-4C46-9D75-6D65566832FD}" srcOrd="0" destOrd="0" presId="urn:microsoft.com/office/officeart/2005/8/layout/list1"/>
    <dgm:cxn modelId="{7A0234D8-B4E6-416C-A14C-589D95458C13}" type="presOf" srcId="{90E11A55-595A-4002-979A-F128BB29D565}" destId="{76478949-59AD-4F14-AB9C-5C0528B70EC8}" srcOrd="0" destOrd="0" presId="urn:microsoft.com/office/officeart/2005/8/layout/list1"/>
    <dgm:cxn modelId="{4F4347B5-78B2-4EFC-A293-2275841F422A}" type="presOf" srcId="{B13082D2-12FF-461B-B6A5-04FE681D3228}" destId="{C5660EAE-2217-4E91-9EF7-5325076AB582}" srcOrd="1" destOrd="0" presId="urn:microsoft.com/office/officeart/2005/8/layout/list1"/>
    <dgm:cxn modelId="{8290FCF6-F6DB-4B8F-BF95-A68863211F4A}" srcId="{90E11A55-595A-4002-979A-F128BB29D565}" destId="{D3129027-1662-47DB-831E-E2053BDF15A7}" srcOrd="4" destOrd="0" parTransId="{36D6B87D-9DEE-4F90-977E-C5BB6A23CEFE}" sibTransId="{5FBB3369-702D-42A0-B784-761CB705D069}"/>
    <dgm:cxn modelId="{512CFD50-98B9-4240-AE57-73B050037465}" type="presOf" srcId="{B13082D2-12FF-461B-B6A5-04FE681D3228}" destId="{3A59BAA9-39D6-47DF-90E9-456B770C18DC}" srcOrd="0" destOrd="0" presId="urn:microsoft.com/office/officeart/2005/8/layout/list1"/>
    <dgm:cxn modelId="{B0545BC9-D2A4-4E4E-A864-B96595BB8369}" srcId="{90E11A55-595A-4002-979A-F128BB29D565}" destId="{859C55C1-E102-4841-A5A3-A57E0FF70AE0}" srcOrd="5" destOrd="0" parTransId="{16EA7D74-6D09-44C7-B771-1268D535EBAF}" sibTransId="{4A4C23E0-A2F4-48AF-B78C-C3E113173C05}"/>
    <dgm:cxn modelId="{B2538936-9207-484F-8E6C-00AB42C5F912}" type="presOf" srcId="{D3129027-1662-47DB-831E-E2053BDF15A7}" destId="{D6874583-004A-428F-92F7-C4BA7079A349}" srcOrd="0" destOrd="0" presId="urn:microsoft.com/office/officeart/2005/8/layout/list1"/>
    <dgm:cxn modelId="{4DE5D0F0-F5E8-432C-AD7C-0F6722E71D19}" type="presOf" srcId="{859C55C1-E102-4841-A5A3-A57E0FF70AE0}" destId="{A1097BB6-8736-43EF-893E-89BBED040C7E}" srcOrd="1" destOrd="0" presId="urn:microsoft.com/office/officeart/2005/8/layout/list1"/>
    <dgm:cxn modelId="{B6A791CF-7680-4EFB-9699-891764478495}" type="presOf" srcId="{4952B145-6DBE-48DA-AECE-26E496EC2E9E}" destId="{BF60E62E-ABC7-4D7E-850A-8C9B4C174E14}" srcOrd="0" destOrd="0" presId="urn:microsoft.com/office/officeart/2005/8/layout/list1"/>
    <dgm:cxn modelId="{126A98F9-BDAB-4F35-822F-B50CF6D12B2F}" type="presOf" srcId="{CC1F42CF-4B6C-4939-AAF2-D96C814F44BE}" destId="{62CB1A15-6B6E-40A9-88DF-8E8034E705A8}" srcOrd="1" destOrd="0" presId="urn:microsoft.com/office/officeart/2005/8/layout/list1"/>
    <dgm:cxn modelId="{D0E2CB5D-74D0-4CA6-B81B-A32CC9418CE3}" srcId="{90E11A55-595A-4002-979A-F128BB29D565}" destId="{4952B145-6DBE-48DA-AECE-26E496EC2E9E}" srcOrd="3" destOrd="0" parTransId="{D7233E17-7FC6-41F2-97AA-B56ED06A3B39}" sibTransId="{87F12C07-119F-4189-9F3A-59AE50BDA569}"/>
    <dgm:cxn modelId="{00FF2535-714F-43DD-9566-354C75A9403E}" type="presOf" srcId="{2CAA3715-BFB8-4292-B900-9B5483BEFC92}" destId="{7832EB02-40B3-4254-AEFD-FBF73F7C3CAA}" srcOrd="1" destOrd="0" presId="urn:microsoft.com/office/officeart/2005/8/layout/list1"/>
    <dgm:cxn modelId="{EA8F1262-9D46-4B2F-BB63-A8AF4A0B879B}" type="presParOf" srcId="{76478949-59AD-4F14-AB9C-5C0528B70EC8}" destId="{C587E368-4862-4599-98ED-8BF35331A289}" srcOrd="0" destOrd="0" presId="urn:microsoft.com/office/officeart/2005/8/layout/list1"/>
    <dgm:cxn modelId="{6791D2C4-4C66-4957-96E5-FF47DAA5829F}" type="presParOf" srcId="{C587E368-4862-4599-98ED-8BF35331A289}" destId="{3A59BAA9-39D6-47DF-90E9-456B770C18DC}" srcOrd="0" destOrd="0" presId="urn:microsoft.com/office/officeart/2005/8/layout/list1"/>
    <dgm:cxn modelId="{02ED1311-C8F5-4CBA-88E1-51A7F93D1C49}" type="presParOf" srcId="{C587E368-4862-4599-98ED-8BF35331A289}" destId="{C5660EAE-2217-4E91-9EF7-5325076AB582}" srcOrd="1" destOrd="0" presId="urn:microsoft.com/office/officeart/2005/8/layout/list1"/>
    <dgm:cxn modelId="{DD3A2747-E06C-4305-9066-A866E18717D2}" type="presParOf" srcId="{76478949-59AD-4F14-AB9C-5C0528B70EC8}" destId="{6430A7EB-5D31-46EA-B474-26940FFEA05A}" srcOrd="1" destOrd="0" presId="urn:microsoft.com/office/officeart/2005/8/layout/list1"/>
    <dgm:cxn modelId="{529A64F1-74A8-46A8-B21E-3E8EE80C8098}" type="presParOf" srcId="{76478949-59AD-4F14-AB9C-5C0528B70EC8}" destId="{7E961467-4E96-4387-81CD-2348DA1E2ACA}" srcOrd="2" destOrd="0" presId="urn:microsoft.com/office/officeart/2005/8/layout/list1"/>
    <dgm:cxn modelId="{B826F12F-088C-47C5-B1A5-E0E8A0B6DBCD}" type="presParOf" srcId="{76478949-59AD-4F14-AB9C-5C0528B70EC8}" destId="{731A33AF-CD30-4B21-8FC2-326858A350CE}" srcOrd="3" destOrd="0" presId="urn:microsoft.com/office/officeart/2005/8/layout/list1"/>
    <dgm:cxn modelId="{F844BB2E-32FC-436E-B11E-00C45A5A6A20}" type="presParOf" srcId="{76478949-59AD-4F14-AB9C-5C0528B70EC8}" destId="{167F4F52-C1A3-4C27-9EC0-3B494AFFE198}" srcOrd="4" destOrd="0" presId="urn:microsoft.com/office/officeart/2005/8/layout/list1"/>
    <dgm:cxn modelId="{0877A9F1-C684-419C-9E2B-47D230A5DA41}" type="presParOf" srcId="{167F4F52-C1A3-4C27-9EC0-3B494AFFE198}" destId="{EC8D0728-5E3E-42F6-A238-C50D9F775285}" srcOrd="0" destOrd="0" presId="urn:microsoft.com/office/officeart/2005/8/layout/list1"/>
    <dgm:cxn modelId="{0FDF7DE3-282B-402A-ACAB-D42AA638F2D5}" type="presParOf" srcId="{167F4F52-C1A3-4C27-9EC0-3B494AFFE198}" destId="{7832EB02-40B3-4254-AEFD-FBF73F7C3CAA}" srcOrd="1" destOrd="0" presId="urn:microsoft.com/office/officeart/2005/8/layout/list1"/>
    <dgm:cxn modelId="{50E70A3B-81D2-4F48-B9B2-96AA2F30D5FD}" type="presParOf" srcId="{76478949-59AD-4F14-AB9C-5C0528B70EC8}" destId="{BA57B70C-BD96-4F60-ADC3-69B024BCBE61}" srcOrd="5" destOrd="0" presId="urn:microsoft.com/office/officeart/2005/8/layout/list1"/>
    <dgm:cxn modelId="{2EC20E36-65D0-4B76-8412-D3BFFE6C93EB}" type="presParOf" srcId="{76478949-59AD-4F14-AB9C-5C0528B70EC8}" destId="{5485E938-8728-4566-8279-3DAB9A4E6304}" srcOrd="6" destOrd="0" presId="urn:microsoft.com/office/officeart/2005/8/layout/list1"/>
    <dgm:cxn modelId="{78EE66C3-CA85-49E7-9376-24015851F135}" type="presParOf" srcId="{76478949-59AD-4F14-AB9C-5C0528B70EC8}" destId="{6F473CBB-7A3D-465A-B2D4-56A1907CD549}" srcOrd="7" destOrd="0" presId="urn:microsoft.com/office/officeart/2005/8/layout/list1"/>
    <dgm:cxn modelId="{D8F328CB-CAF9-4F3D-A139-0B749DD1324E}" type="presParOf" srcId="{76478949-59AD-4F14-AB9C-5C0528B70EC8}" destId="{28A1831B-5D26-4F79-8E34-ED22243EEDC4}" srcOrd="8" destOrd="0" presId="urn:microsoft.com/office/officeart/2005/8/layout/list1"/>
    <dgm:cxn modelId="{8BFC950D-4D1A-4442-8AA3-A2A863ED9398}" type="presParOf" srcId="{28A1831B-5D26-4F79-8E34-ED22243EEDC4}" destId="{E35A941F-0C7F-4C46-9D75-6D65566832FD}" srcOrd="0" destOrd="0" presId="urn:microsoft.com/office/officeart/2005/8/layout/list1"/>
    <dgm:cxn modelId="{7F8961E6-0754-4BC0-A433-265B76EF7AC4}" type="presParOf" srcId="{28A1831B-5D26-4F79-8E34-ED22243EEDC4}" destId="{D0797119-7A9D-44EA-9048-1A474A9B19BB}" srcOrd="1" destOrd="0" presId="urn:microsoft.com/office/officeart/2005/8/layout/list1"/>
    <dgm:cxn modelId="{1A7821F3-078A-4318-82D9-35313A7FFF96}" type="presParOf" srcId="{76478949-59AD-4F14-AB9C-5C0528B70EC8}" destId="{F4D3CA7E-97F8-4C63-ABB9-28E1A52E0870}" srcOrd="9" destOrd="0" presId="urn:microsoft.com/office/officeart/2005/8/layout/list1"/>
    <dgm:cxn modelId="{5C662230-A8CA-4F9E-9D4E-DE213986DC16}" type="presParOf" srcId="{76478949-59AD-4F14-AB9C-5C0528B70EC8}" destId="{1F106CA6-0025-4E02-9129-28FA944C2B86}" srcOrd="10" destOrd="0" presId="urn:microsoft.com/office/officeart/2005/8/layout/list1"/>
    <dgm:cxn modelId="{009ADD86-B6F5-4F23-A6BF-BC47B96EDB08}" type="presParOf" srcId="{76478949-59AD-4F14-AB9C-5C0528B70EC8}" destId="{879F8D1A-F49C-42E1-9FB3-04E2079AC003}" srcOrd="11" destOrd="0" presId="urn:microsoft.com/office/officeart/2005/8/layout/list1"/>
    <dgm:cxn modelId="{06D5AE42-D237-4C2C-8A5B-C10160B7A3A9}" type="presParOf" srcId="{76478949-59AD-4F14-AB9C-5C0528B70EC8}" destId="{CE23ACEA-FE2F-4FC0-97F1-DD58059A0BEB}" srcOrd="12" destOrd="0" presId="urn:microsoft.com/office/officeart/2005/8/layout/list1"/>
    <dgm:cxn modelId="{736CE1BF-134E-4273-850F-92798230DE9E}" type="presParOf" srcId="{CE23ACEA-FE2F-4FC0-97F1-DD58059A0BEB}" destId="{BF60E62E-ABC7-4D7E-850A-8C9B4C174E14}" srcOrd="0" destOrd="0" presId="urn:microsoft.com/office/officeart/2005/8/layout/list1"/>
    <dgm:cxn modelId="{1EBEE2DB-36CD-4BE9-ACF1-B77E1F0B9735}" type="presParOf" srcId="{CE23ACEA-FE2F-4FC0-97F1-DD58059A0BEB}" destId="{162EE989-1D28-417B-A2AE-1852F6D3E7A6}" srcOrd="1" destOrd="0" presId="urn:microsoft.com/office/officeart/2005/8/layout/list1"/>
    <dgm:cxn modelId="{D93B4CB6-2136-4566-A6B7-C9B88D6D9153}" type="presParOf" srcId="{76478949-59AD-4F14-AB9C-5C0528B70EC8}" destId="{8D179E4D-95EE-4B73-BC73-DADB289175E7}" srcOrd="13" destOrd="0" presId="urn:microsoft.com/office/officeart/2005/8/layout/list1"/>
    <dgm:cxn modelId="{04C5B69E-AA76-4BA3-B4DD-506C6B348457}" type="presParOf" srcId="{76478949-59AD-4F14-AB9C-5C0528B70EC8}" destId="{F7694579-0800-49F4-92BF-B7F4AED9523A}" srcOrd="14" destOrd="0" presId="urn:microsoft.com/office/officeart/2005/8/layout/list1"/>
    <dgm:cxn modelId="{B7C1C785-BDD1-4D26-91D6-EA49D96ADAFA}" type="presParOf" srcId="{76478949-59AD-4F14-AB9C-5C0528B70EC8}" destId="{FE28326C-28D2-4608-97F0-AC8846AEBFA4}" srcOrd="15" destOrd="0" presId="urn:microsoft.com/office/officeart/2005/8/layout/list1"/>
    <dgm:cxn modelId="{442279D5-ECE8-4A71-8DA5-33AAF0E73581}" type="presParOf" srcId="{76478949-59AD-4F14-AB9C-5C0528B70EC8}" destId="{B09D70F3-E7C6-4798-9196-E8A52712D044}" srcOrd="16" destOrd="0" presId="urn:microsoft.com/office/officeart/2005/8/layout/list1"/>
    <dgm:cxn modelId="{8404E7A2-C640-4362-8DF4-C025BBD4456D}" type="presParOf" srcId="{B09D70F3-E7C6-4798-9196-E8A52712D044}" destId="{D6874583-004A-428F-92F7-C4BA7079A349}" srcOrd="0" destOrd="0" presId="urn:microsoft.com/office/officeart/2005/8/layout/list1"/>
    <dgm:cxn modelId="{68CB72FB-DC67-40BE-BB41-84D321FC1148}" type="presParOf" srcId="{B09D70F3-E7C6-4798-9196-E8A52712D044}" destId="{AF045AE2-C4AE-423A-98B8-932C46F5E364}" srcOrd="1" destOrd="0" presId="urn:microsoft.com/office/officeart/2005/8/layout/list1"/>
    <dgm:cxn modelId="{17213456-7C6E-46F0-8E40-86D760BBCD2A}" type="presParOf" srcId="{76478949-59AD-4F14-AB9C-5C0528B70EC8}" destId="{77FF64F2-048E-402E-B442-53B50697A543}" srcOrd="17" destOrd="0" presId="urn:microsoft.com/office/officeart/2005/8/layout/list1"/>
    <dgm:cxn modelId="{3FC75B45-68D8-417C-983F-C54B1EAA6D34}" type="presParOf" srcId="{76478949-59AD-4F14-AB9C-5C0528B70EC8}" destId="{6455A52D-1930-4D2B-8C90-58B8E678AF38}" srcOrd="18" destOrd="0" presId="urn:microsoft.com/office/officeart/2005/8/layout/list1"/>
    <dgm:cxn modelId="{4E1594EE-2D19-43F8-BB10-CCDA05FF16A3}" type="presParOf" srcId="{76478949-59AD-4F14-AB9C-5C0528B70EC8}" destId="{1BE9DA8D-1D97-4857-BE27-675544265302}" srcOrd="19" destOrd="0" presId="urn:microsoft.com/office/officeart/2005/8/layout/list1"/>
    <dgm:cxn modelId="{DE2A3288-A743-41ED-85AE-5A1EAB0E4719}" type="presParOf" srcId="{76478949-59AD-4F14-AB9C-5C0528B70EC8}" destId="{D5E2D2C4-652E-431C-A13E-063C01ABA184}" srcOrd="20" destOrd="0" presId="urn:microsoft.com/office/officeart/2005/8/layout/list1"/>
    <dgm:cxn modelId="{EDCBD55F-9CE7-41A1-BDAF-E4D3FF430A2A}" type="presParOf" srcId="{D5E2D2C4-652E-431C-A13E-063C01ABA184}" destId="{B210D6CE-B6A0-4D65-8ADE-BD118F827BCF}" srcOrd="0" destOrd="0" presId="urn:microsoft.com/office/officeart/2005/8/layout/list1"/>
    <dgm:cxn modelId="{B3F8C572-AB35-4873-AC41-1C7688232014}" type="presParOf" srcId="{D5E2D2C4-652E-431C-A13E-063C01ABA184}" destId="{A1097BB6-8736-43EF-893E-89BBED040C7E}" srcOrd="1" destOrd="0" presId="urn:microsoft.com/office/officeart/2005/8/layout/list1"/>
    <dgm:cxn modelId="{361DA575-D907-42EB-B845-717FC45DDD21}" type="presParOf" srcId="{76478949-59AD-4F14-AB9C-5C0528B70EC8}" destId="{D07CCC9F-1BE3-4D9B-B21D-1F24DF2D4D5C}" srcOrd="21" destOrd="0" presId="urn:microsoft.com/office/officeart/2005/8/layout/list1"/>
    <dgm:cxn modelId="{4861A1D5-B80D-4F52-884D-7B3F93614A7D}" type="presParOf" srcId="{76478949-59AD-4F14-AB9C-5C0528B70EC8}" destId="{EE8175BD-2B7A-4902-8E30-D577B3E0059A}" srcOrd="22" destOrd="0" presId="urn:microsoft.com/office/officeart/2005/8/layout/list1"/>
    <dgm:cxn modelId="{D08A6220-CA6D-4F1F-BCA3-F6E29471132E}" type="presParOf" srcId="{76478949-59AD-4F14-AB9C-5C0528B70EC8}" destId="{FA44706E-A6DD-4D3E-87C6-E99E7F82FFD3}" srcOrd="23" destOrd="0" presId="urn:microsoft.com/office/officeart/2005/8/layout/list1"/>
    <dgm:cxn modelId="{DEEC9260-550E-4B79-917B-32943C2CC501}" type="presParOf" srcId="{76478949-59AD-4F14-AB9C-5C0528B70EC8}" destId="{6BB0FAD5-0BB7-4623-8CF1-D5AF20233E50}" srcOrd="24" destOrd="0" presId="urn:microsoft.com/office/officeart/2005/8/layout/list1"/>
    <dgm:cxn modelId="{0A6267BA-A9B2-438F-A00A-776229D7BB79}" type="presParOf" srcId="{6BB0FAD5-0BB7-4623-8CF1-D5AF20233E50}" destId="{F3E2566A-8508-4188-B174-AC36764D2CDC}" srcOrd="0" destOrd="0" presId="urn:microsoft.com/office/officeart/2005/8/layout/list1"/>
    <dgm:cxn modelId="{570D3CC6-0BF6-44ED-9B0E-C51137CCB2D8}" type="presParOf" srcId="{6BB0FAD5-0BB7-4623-8CF1-D5AF20233E50}" destId="{62CB1A15-6B6E-40A9-88DF-8E8034E705A8}" srcOrd="1" destOrd="0" presId="urn:microsoft.com/office/officeart/2005/8/layout/list1"/>
    <dgm:cxn modelId="{81AD78E1-FDD6-4E04-9878-4868D4AF3C64}" type="presParOf" srcId="{76478949-59AD-4F14-AB9C-5C0528B70EC8}" destId="{E1590AF9-F209-45EE-8A29-A5BA6B5F59B7}" srcOrd="25" destOrd="0" presId="urn:microsoft.com/office/officeart/2005/8/layout/list1"/>
    <dgm:cxn modelId="{47CCE74B-2C3F-4845-A840-1EF596931699}" type="presParOf" srcId="{76478949-59AD-4F14-AB9C-5C0528B70EC8}" destId="{1821CE3A-380E-4EC1-8302-372A1C3B23FD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EB39C6-6E7C-4237-8132-441910EA62F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7F3F3E-0F3A-4036-B17D-E2619F525265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0E1EBAF9-FB1E-44F5-AE9F-2E860A03F8F6}" type="parTrans" cxnId="{7E08F149-46B5-4765-9D5F-70D82418EBF5}">
      <dgm:prSet/>
      <dgm:spPr/>
      <dgm:t>
        <a:bodyPr/>
        <a:lstStyle/>
        <a:p>
          <a:endParaRPr lang="ru-RU"/>
        </a:p>
      </dgm:t>
    </dgm:pt>
    <dgm:pt modelId="{DEEF645A-AE7B-4463-9C71-C04B27507842}" type="sibTrans" cxnId="{7E08F149-46B5-4765-9D5F-70D82418EBF5}">
      <dgm:prSet/>
      <dgm:spPr/>
      <dgm:t>
        <a:bodyPr/>
        <a:lstStyle/>
        <a:p>
          <a:endParaRPr lang="ru-RU"/>
        </a:p>
      </dgm:t>
    </dgm:pt>
    <dgm:pt modelId="{8DCB1B11-5B6A-4A3A-93E7-B93E74D75477}">
      <dgm:prSet phldrT="[Текст]" custT="1"/>
      <dgm:spPr/>
      <dgm:t>
        <a:bodyPr/>
        <a:lstStyle/>
        <a:p>
          <a:r>
            <a:rPr lang="ru-RU" sz="2400" b="1" dirty="0" smtClean="0"/>
            <a:t>Общие положения</a:t>
          </a:r>
          <a:endParaRPr lang="ru-RU" sz="2400" b="1" dirty="0"/>
        </a:p>
      </dgm:t>
    </dgm:pt>
    <dgm:pt modelId="{08F1F963-E487-4C07-A7E5-642305B186CD}" type="parTrans" cxnId="{7150270E-94B4-4874-9B96-AD37DE0EB359}">
      <dgm:prSet/>
      <dgm:spPr/>
      <dgm:t>
        <a:bodyPr/>
        <a:lstStyle/>
        <a:p>
          <a:endParaRPr lang="ru-RU"/>
        </a:p>
      </dgm:t>
    </dgm:pt>
    <dgm:pt modelId="{A34C0664-5916-44B9-BE86-5AC2C6F173EC}" type="sibTrans" cxnId="{7150270E-94B4-4874-9B96-AD37DE0EB359}">
      <dgm:prSet/>
      <dgm:spPr/>
      <dgm:t>
        <a:bodyPr/>
        <a:lstStyle/>
        <a:p>
          <a:endParaRPr lang="ru-RU"/>
        </a:p>
      </dgm:t>
    </dgm:pt>
    <dgm:pt modelId="{38EF4150-C682-4F7C-A2E3-DC95DFC9672A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832458E-5EF6-48DF-B7AB-AB06034DBA97}" type="parTrans" cxnId="{036C1CD1-060A-4D51-9DC9-6A85C4F90DC8}">
      <dgm:prSet/>
      <dgm:spPr/>
      <dgm:t>
        <a:bodyPr/>
        <a:lstStyle/>
        <a:p>
          <a:endParaRPr lang="ru-RU"/>
        </a:p>
      </dgm:t>
    </dgm:pt>
    <dgm:pt modelId="{130570CB-D08E-4060-87FB-AE409C167D79}" type="sibTrans" cxnId="{036C1CD1-060A-4D51-9DC9-6A85C4F90DC8}">
      <dgm:prSet/>
      <dgm:spPr/>
      <dgm:t>
        <a:bodyPr/>
        <a:lstStyle/>
        <a:p>
          <a:endParaRPr lang="ru-RU"/>
        </a:p>
      </dgm:t>
    </dgm:pt>
    <dgm:pt modelId="{55035015-1E32-4820-A768-1DF0E8828DE1}">
      <dgm:prSet phldrT="[Текст]" custT="1"/>
      <dgm:spPr/>
      <dgm:t>
        <a:bodyPr/>
        <a:lstStyle/>
        <a:p>
          <a:r>
            <a:rPr lang="ru-RU" sz="2000" b="1" dirty="0" smtClean="0"/>
            <a:t>Требования к результатам освоения образовательной программы</a:t>
          </a:r>
          <a:r>
            <a:rPr lang="ru-RU" sz="1100" dirty="0" smtClean="0"/>
            <a:t>.</a:t>
          </a:r>
          <a:endParaRPr lang="ru-RU" sz="1100" dirty="0"/>
        </a:p>
      </dgm:t>
    </dgm:pt>
    <dgm:pt modelId="{33131DC6-0E82-4E84-BE19-AB516E18B304}" type="parTrans" cxnId="{73FFBA4C-C095-45C3-A6CA-B14B1761AA72}">
      <dgm:prSet/>
      <dgm:spPr/>
      <dgm:t>
        <a:bodyPr/>
        <a:lstStyle/>
        <a:p>
          <a:endParaRPr lang="ru-RU"/>
        </a:p>
      </dgm:t>
    </dgm:pt>
    <dgm:pt modelId="{6D5B0508-C7FD-4009-91CE-C56978C7DBD6}" type="sibTrans" cxnId="{73FFBA4C-C095-45C3-A6CA-B14B1761AA72}">
      <dgm:prSet/>
      <dgm:spPr/>
      <dgm:t>
        <a:bodyPr/>
        <a:lstStyle/>
        <a:p>
          <a:endParaRPr lang="ru-RU"/>
        </a:p>
      </dgm:t>
    </dgm:pt>
    <dgm:pt modelId="{4B89268D-0129-4487-8FFA-C09EA7910C84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C37EACA9-7A15-4899-80C8-E8A9B734EB9B}" type="parTrans" cxnId="{5F3F8A66-A953-485B-AF2E-87EB43BB9506}">
      <dgm:prSet/>
      <dgm:spPr/>
      <dgm:t>
        <a:bodyPr/>
        <a:lstStyle/>
        <a:p>
          <a:endParaRPr lang="ru-RU"/>
        </a:p>
      </dgm:t>
    </dgm:pt>
    <dgm:pt modelId="{FABDBAB0-C744-4E20-8258-81357B1396E7}" type="sibTrans" cxnId="{5F3F8A66-A953-485B-AF2E-87EB43BB9506}">
      <dgm:prSet/>
      <dgm:spPr/>
      <dgm:t>
        <a:bodyPr/>
        <a:lstStyle/>
        <a:p>
          <a:endParaRPr lang="ru-RU"/>
        </a:p>
      </dgm:t>
    </dgm:pt>
    <dgm:pt modelId="{2CAFD255-64F4-46A7-84A0-6CAEF40225FD}">
      <dgm:prSet phldrT="[Текст]" custT="1"/>
      <dgm:spPr/>
      <dgm:t>
        <a:bodyPr/>
        <a:lstStyle/>
        <a:p>
          <a:r>
            <a:rPr lang="ru-RU" sz="2000" b="1" dirty="0" smtClean="0"/>
            <a:t>Содержание требований к структурным элементам программы</a:t>
          </a:r>
          <a:r>
            <a:rPr lang="ru-RU" sz="1100" dirty="0" smtClean="0"/>
            <a:t>.</a:t>
          </a:r>
          <a:endParaRPr lang="ru-RU" sz="1100" dirty="0"/>
        </a:p>
      </dgm:t>
    </dgm:pt>
    <dgm:pt modelId="{CA8D75EE-5DE7-4323-BBFD-572EBAB36D8D}" type="parTrans" cxnId="{AF74B9C9-0125-43DF-B31E-0436B6855423}">
      <dgm:prSet/>
      <dgm:spPr/>
      <dgm:t>
        <a:bodyPr/>
        <a:lstStyle/>
        <a:p>
          <a:endParaRPr lang="ru-RU"/>
        </a:p>
      </dgm:t>
    </dgm:pt>
    <dgm:pt modelId="{5117BB84-5D0B-4AD2-A906-21E135326C41}" type="sibTrans" cxnId="{AF74B9C9-0125-43DF-B31E-0436B6855423}">
      <dgm:prSet/>
      <dgm:spPr/>
      <dgm:t>
        <a:bodyPr/>
        <a:lstStyle/>
        <a:p>
          <a:endParaRPr lang="ru-RU"/>
        </a:p>
      </dgm:t>
    </dgm:pt>
    <dgm:pt modelId="{2E863CA5-C676-4EC8-9DAC-2D0428795295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BA4BAFB4-436A-413F-AEB6-B6A74BE4631B}" type="parTrans" cxnId="{F7FAE570-7686-4185-B154-8FBC8D6801A1}">
      <dgm:prSet/>
      <dgm:spPr/>
      <dgm:t>
        <a:bodyPr/>
        <a:lstStyle/>
        <a:p>
          <a:endParaRPr lang="ru-RU"/>
        </a:p>
      </dgm:t>
    </dgm:pt>
    <dgm:pt modelId="{A9C886F1-89F8-4456-9A85-37719FD9BD64}" type="sibTrans" cxnId="{F7FAE570-7686-4185-B154-8FBC8D6801A1}">
      <dgm:prSet/>
      <dgm:spPr/>
      <dgm:t>
        <a:bodyPr/>
        <a:lstStyle/>
        <a:p>
          <a:endParaRPr lang="ru-RU"/>
        </a:p>
      </dgm:t>
    </dgm:pt>
    <dgm:pt modelId="{B7CEF280-9024-4E8A-9D32-7E1A14E5B2FA}">
      <dgm:prSet/>
      <dgm:spPr/>
      <dgm:t>
        <a:bodyPr/>
        <a:lstStyle/>
        <a:p>
          <a:endParaRPr lang="ru-RU" sz="1100" dirty="0"/>
        </a:p>
      </dgm:t>
    </dgm:pt>
    <dgm:pt modelId="{72303A05-43CF-4CF0-A804-F4F081FC5CB7}" type="parTrans" cxnId="{51F51DC4-BEE7-425E-BD81-F6F557C665AE}">
      <dgm:prSet/>
      <dgm:spPr/>
      <dgm:t>
        <a:bodyPr/>
        <a:lstStyle/>
        <a:p>
          <a:endParaRPr lang="ru-RU"/>
        </a:p>
      </dgm:t>
    </dgm:pt>
    <dgm:pt modelId="{6F749726-F9A9-440F-A5B9-B5F96E6BC2BB}" type="sibTrans" cxnId="{51F51DC4-BEE7-425E-BD81-F6F557C665AE}">
      <dgm:prSet/>
      <dgm:spPr/>
      <dgm:t>
        <a:bodyPr/>
        <a:lstStyle/>
        <a:p>
          <a:endParaRPr lang="ru-RU"/>
        </a:p>
      </dgm:t>
    </dgm:pt>
    <dgm:pt modelId="{C7061327-846A-4BE7-A719-8A807B3A13C0}">
      <dgm:prSet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1EA4BE71-084F-4D37-ACD9-DB9E1D2783DF}" type="parTrans" cxnId="{2B8FE46A-FD61-44CD-9A12-615189CFC973}">
      <dgm:prSet/>
      <dgm:spPr/>
      <dgm:t>
        <a:bodyPr/>
        <a:lstStyle/>
        <a:p>
          <a:endParaRPr lang="ru-RU"/>
        </a:p>
      </dgm:t>
    </dgm:pt>
    <dgm:pt modelId="{E2E2D79A-A0F4-4540-87F1-E8BFFE12B660}" type="sibTrans" cxnId="{2B8FE46A-FD61-44CD-9A12-615189CFC973}">
      <dgm:prSet/>
      <dgm:spPr/>
      <dgm:t>
        <a:bodyPr/>
        <a:lstStyle/>
        <a:p>
          <a:endParaRPr lang="ru-RU"/>
        </a:p>
      </dgm:t>
    </dgm:pt>
    <dgm:pt modelId="{6C2E787A-53F2-4D7B-8A17-13E927060D2E}">
      <dgm:prSet custT="1"/>
      <dgm:spPr/>
      <dgm:t>
        <a:bodyPr/>
        <a:lstStyle/>
        <a:p>
          <a:r>
            <a:rPr lang="ru-RU" sz="2000" b="1" dirty="0" smtClean="0"/>
            <a:t>Методическая документация, определяющая структуру и организацию образовательного процесса</a:t>
          </a:r>
          <a:endParaRPr lang="ru-RU" sz="2000" b="1" dirty="0"/>
        </a:p>
      </dgm:t>
    </dgm:pt>
    <dgm:pt modelId="{A509A174-51E4-462B-A52D-1E85B9DD9599}" type="parTrans" cxnId="{F4AC006F-99C3-4275-A2B1-B92701FB5DA2}">
      <dgm:prSet/>
      <dgm:spPr/>
      <dgm:t>
        <a:bodyPr/>
        <a:lstStyle/>
        <a:p>
          <a:endParaRPr lang="ru-RU"/>
        </a:p>
      </dgm:t>
    </dgm:pt>
    <dgm:pt modelId="{5EC24B26-42D9-48EB-923D-C0455E1B1AE7}" type="sibTrans" cxnId="{F4AC006F-99C3-4275-A2B1-B92701FB5DA2}">
      <dgm:prSet/>
      <dgm:spPr/>
      <dgm:t>
        <a:bodyPr/>
        <a:lstStyle/>
        <a:p>
          <a:endParaRPr lang="ru-RU"/>
        </a:p>
      </dgm:t>
    </dgm:pt>
    <dgm:pt modelId="{B75B5A41-9FDB-42D1-90B5-56B668FB2C42}">
      <dgm:prSet custT="1"/>
      <dgm:spPr/>
      <dgm:t>
        <a:bodyPr/>
        <a:lstStyle/>
        <a:p>
          <a:endParaRPr lang="ru-RU" sz="2000" b="1" dirty="0"/>
        </a:p>
      </dgm:t>
    </dgm:pt>
    <dgm:pt modelId="{07DB832C-395B-47B5-8A56-B89DF200888E}" type="parTrans" cxnId="{AC766830-14D7-40BD-B9C0-1A87B7D1B10E}">
      <dgm:prSet/>
      <dgm:spPr/>
      <dgm:t>
        <a:bodyPr/>
        <a:lstStyle/>
        <a:p>
          <a:endParaRPr lang="ru-RU"/>
        </a:p>
      </dgm:t>
    </dgm:pt>
    <dgm:pt modelId="{8E475BAB-6C5F-47AE-B6BA-618EC0A1110D}" type="sibTrans" cxnId="{AC766830-14D7-40BD-B9C0-1A87B7D1B10E}">
      <dgm:prSet/>
      <dgm:spPr/>
      <dgm:t>
        <a:bodyPr/>
        <a:lstStyle/>
        <a:p>
          <a:endParaRPr lang="ru-RU"/>
        </a:p>
      </dgm:t>
    </dgm:pt>
    <dgm:pt modelId="{CF88AF50-1BD0-4DD9-860B-6BC6520ADFE0}">
      <dgm:prSet custT="1"/>
      <dgm:spPr/>
      <dgm:t>
        <a:bodyPr/>
        <a:lstStyle/>
        <a:p>
          <a:r>
            <a:rPr lang="ru-RU" sz="2000" b="1" dirty="0" smtClean="0"/>
            <a:t>Приложения</a:t>
          </a:r>
          <a:endParaRPr lang="ru-RU" sz="2000" b="1" dirty="0"/>
        </a:p>
      </dgm:t>
    </dgm:pt>
    <dgm:pt modelId="{A27557C5-9921-4D7D-AF94-BD2A751BEDA7}" type="parTrans" cxnId="{3DF18EE8-A83B-47E3-BBF9-31F6924BF08D}">
      <dgm:prSet/>
      <dgm:spPr/>
      <dgm:t>
        <a:bodyPr/>
        <a:lstStyle/>
        <a:p>
          <a:endParaRPr lang="ru-RU"/>
        </a:p>
      </dgm:t>
    </dgm:pt>
    <dgm:pt modelId="{784129B0-2FD4-4596-A202-3F26E6DEF5CC}" type="sibTrans" cxnId="{3DF18EE8-A83B-47E3-BBF9-31F6924BF08D}">
      <dgm:prSet/>
      <dgm:spPr/>
      <dgm:t>
        <a:bodyPr/>
        <a:lstStyle/>
        <a:p>
          <a:endParaRPr lang="ru-RU"/>
        </a:p>
      </dgm:t>
    </dgm:pt>
    <dgm:pt modelId="{16D214DA-537E-4B6F-9178-5B7343D1203D}">
      <dgm:prSet/>
      <dgm:spPr/>
      <dgm:t>
        <a:bodyPr/>
        <a:lstStyle/>
        <a:p>
          <a:endParaRPr lang="ru-RU" sz="1900" dirty="0"/>
        </a:p>
      </dgm:t>
    </dgm:pt>
    <dgm:pt modelId="{CF29DBAF-64B7-472E-9CA6-FF8BF4655DB3}" type="parTrans" cxnId="{0E80E966-0064-4E67-9715-76AF6DF2ECFD}">
      <dgm:prSet/>
      <dgm:spPr/>
      <dgm:t>
        <a:bodyPr/>
        <a:lstStyle/>
        <a:p>
          <a:endParaRPr lang="ru-RU"/>
        </a:p>
      </dgm:t>
    </dgm:pt>
    <dgm:pt modelId="{C6AC4BEE-CB3C-41E6-973D-4CF72F4C1075}" type="sibTrans" cxnId="{0E80E966-0064-4E67-9715-76AF6DF2ECFD}">
      <dgm:prSet/>
      <dgm:spPr/>
      <dgm:t>
        <a:bodyPr/>
        <a:lstStyle/>
        <a:p>
          <a:endParaRPr lang="ru-RU"/>
        </a:p>
      </dgm:t>
    </dgm:pt>
    <dgm:pt modelId="{ECA6839F-1C73-43D7-9E73-2550992A7626}" type="pres">
      <dgm:prSet presAssocID="{D4EB39C6-6E7C-4237-8132-441910EA62F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96D89E-0D34-4CCE-A981-C4AFF4469543}" type="pres">
      <dgm:prSet presAssocID="{157F3F3E-0F3A-4036-B17D-E2619F525265}" presName="composite" presStyleCnt="0"/>
      <dgm:spPr/>
    </dgm:pt>
    <dgm:pt modelId="{E20024B6-5B85-4E9C-9C88-0E63F29F8B7C}" type="pres">
      <dgm:prSet presAssocID="{157F3F3E-0F3A-4036-B17D-E2619F52526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8D3E2-5D43-42E2-974D-38E91BD2351E}" type="pres">
      <dgm:prSet presAssocID="{157F3F3E-0F3A-4036-B17D-E2619F525265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BE031-DD9B-4727-9AF6-AFB19BCB3BB1}" type="pres">
      <dgm:prSet presAssocID="{DEEF645A-AE7B-4463-9C71-C04B27507842}" presName="sp" presStyleCnt="0"/>
      <dgm:spPr/>
    </dgm:pt>
    <dgm:pt modelId="{A25B7C35-E1D8-43A4-83F1-E8740CDA3B6E}" type="pres">
      <dgm:prSet presAssocID="{38EF4150-C682-4F7C-A2E3-DC95DFC9672A}" presName="composite" presStyleCnt="0"/>
      <dgm:spPr/>
    </dgm:pt>
    <dgm:pt modelId="{D4609F11-D078-44F1-86DF-2A785C76B81D}" type="pres">
      <dgm:prSet presAssocID="{38EF4150-C682-4F7C-A2E3-DC95DFC9672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A8EF-A991-49AD-9C6A-1E63AB737AC9}" type="pres">
      <dgm:prSet presAssocID="{38EF4150-C682-4F7C-A2E3-DC95DFC9672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E0434-BC16-4250-9CF4-4626D2CBFF29}" type="pres">
      <dgm:prSet presAssocID="{130570CB-D08E-4060-87FB-AE409C167D79}" presName="sp" presStyleCnt="0"/>
      <dgm:spPr/>
    </dgm:pt>
    <dgm:pt modelId="{D41B68C5-D85F-4325-82AC-CDE900FB06A9}" type="pres">
      <dgm:prSet presAssocID="{4B89268D-0129-4487-8FFA-C09EA7910C84}" presName="composite" presStyleCnt="0"/>
      <dgm:spPr/>
    </dgm:pt>
    <dgm:pt modelId="{9D22ED17-728F-4A8C-957F-C1951F699257}" type="pres">
      <dgm:prSet presAssocID="{4B89268D-0129-4487-8FFA-C09EA7910C84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10893-F181-409D-AF08-A1E56EAC2E05}" type="pres">
      <dgm:prSet presAssocID="{4B89268D-0129-4487-8FFA-C09EA7910C84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BCBEC-D03C-4C71-B896-DD123341BE0F}" type="pres">
      <dgm:prSet presAssocID="{FABDBAB0-C744-4E20-8258-81357B1396E7}" presName="sp" presStyleCnt="0"/>
      <dgm:spPr/>
    </dgm:pt>
    <dgm:pt modelId="{C66B34F4-3519-46C6-B95F-D33F7BC443CE}" type="pres">
      <dgm:prSet presAssocID="{2E863CA5-C676-4EC8-9DAC-2D0428795295}" presName="composite" presStyleCnt="0"/>
      <dgm:spPr/>
    </dgm:pt>
    <dgm:pt modelId="{C5E7B42D-6C47-440B-96C1-82F7A50CC0D5}" type="pres">
      <dgm:prSet presAssocID="{2E863CA5-C676-4EC8-9DAC-2D042879529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A31F4-B546-40FE-A442-58C604D7A46A}" type="pres">
      <dgm:prSet presAssocID="{2E863CA5-C676-4EC8-9DAC-2D0428795295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37B2E-42AF-4409-9D65-60064356A9F9}" type="pres">
      <dgm:prSet presAssocID="{A9C886F1-89F8-4456-9A85-37719FD9BD64}" presName="sp" presStyleCnt="0"/>
      <dgm:spPr/>
    </dgm:pt>
    <dgm:pt modelId="{EDA18DC7-0275-43B7-AED0-08C09F2DB24D}" type="pres">
      <dgm:prSet presAssocID="{C7061327-846A-4BE7-A719-8A807B3A13C0}" presName="composite" presStyleCnt="0"/>
      <dgm:spPr/>
    </dgm:pt>
    <dgm:pt modelId="{5CAAD0FC-1788-4675-A326-F659350E3CA3}" type="pres">
      <dgm:prSet presAssocID="{C7061327-846A-4BE7-A719-8A807B3A13C0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86DA9-6034-4FD2-954C-C030437CEDA9}" type="pres">
      <dgm:prSet presAssocID="{C7061327-846A-4BE7-A719-8A807B3A13C0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AC006F-99C3-4275-A2B1-B92701FB5DA2}" srcId="{2E863CA5-C676-4EC8-9DAC-2D0428795295}" destId="{6C2E787A-53F2-4D7B-8A17-13E927060D2E}" srcOrd="1" destOrd="0" parTransId="{A509A174-51E4-462B-A52D-1E85B9DD9599}" sibTransId="{5EC24B26-42D9-48EB-923D-C0455E1B1AE7}"/>
    <dgm:cxn modelId="{AC766830-14D7-40BD-B9C0-1A87B7D1B10E}" srcId="{2E863CA5-C676-4EC8-9DAC-2D0428795295}" destId="{B75B5A41-9FDB-42D1-90B5-56B668FB2C42}" srcOrd="2" destOrd="0" parTransId="{07DB832C-395B-47B5-8A56-B89DF200888E}" sibTransId="{8E475BAB-6C5F-47AE-B6BA-618EC0A1110D}"/>
    <dgm:cxn modelId="{D3109ACB-8419-42A9-9EA6-B6E0DD3AB8A9}" type="presOf" srcId="{B7CEF280-9024-4E8A-9D32-7E1A14E5B2FA}" destId="{C56A31F4-B546-40FE-A442-58C604D7A46A}" srcOrd="0" destOrd="0" presId="urn:microsoft.com/office/officeart/2005/8/layout/chevron2"/>
    <dgm:cxn modelId="{00A97E7E-E776-4660-BD7E-2672117702F6}" type="presOf" srcId="{16D214DA-537E-4B6F-9178-5B7343D1203D}" destId="{A6A86DA9-6034-4FD2-954C-C030437CEDA9}" srcOrd="0" destOrd="1" presId="urn:microsoft.com/office/officeart/2005/8/layout/chevron2"/>
    <dgm:cxn modelId="{7E08F149-46B5-4765-9D5F-70D82418EBF5}" srcId="{D4EB39C6-6E7C-4237-8132-441910EA62F0}" destId="{157F3F3E-0F3A-4036-B17D-E2619F525265}" srcOrd="0" destOrd="0" parTransId="{0E1EBAF9-FB1E-44F5-AE9F-2E860A03F8F6}" sibTransId="{DEEF645A-AE7B-4463-9C71-C04B27507842}"/>
    <dgm:cxn modelId="{5F3F8A66-A953-485B-AF2E-87EB43BB9506}" srcId="{D4EB39C6-6E7C-4237-8132-441910EA62F0}" destId="{4B89268D-0129-4487-8FFA-C09EA7910C84}" srcOrd="2" destOrd="0" parTransId="{C37EACA9-7A15-4899-80C8-E8A9B734EB9B}" sibTransId="{FABDBAB0-C744-4E20-8258-81357B1396E7}"/>
    <dgm:cxn modelId="{3DF18EE8-A83B-47E3-BBF9-31F6924BF08D}" srcId="{C7061327-846A-4BE7-A719-8A807B3A13C0}" destId="{CF88AF50-1BD0-4DD9-860B-6BC6520ADFE0}" srcOrd="0" destOrd="0" parTransId="{A27557C5-9921-4D7D-AF94-BD2A751BEDA7}" sibTransId="{784129B0-2FD4-4596-A202-3F26E6DEF5CC}"/>
    <dgm:cxn modelId="{408AE951-6DA1-4CCE-B923-706D56AEAC33}" type="presOf" srcId="{B75B5A41-9FDB-42D1-90B5-56B668FB2C42}" destId="{C56A31F4-B546-40FE-A442-58C604D7A46A}" srcOrd="0" destOrd="2" presId="urn:microsoft.com/office/officeart/2005/8/layout/chevron2"/>
    <dgm:cxn modelId="{0E80E966-0064-4E67-9715-76AF6DF2ECFD}" srcId="{C7061327-846A-4BE7-A719-8A807B3A13C0}" destId="{16D214DA-537E-4B6F-9178-5B7343D1203D}" srcOrd="1" destOrd="0" parTransId="{CF29DBAF-64B7-472E-9CA6-FF8BF4655DB3}" sibTransId="{C6AC4BEE-CB3C-41E6-973D-4CF72F4C1075}"/>
    <dgm:cxn modelId="{73FFBA4C-C095-45C3-A6CA-B14B1761AA72}" srcId="{38EF4150-C682-4F7C-A2E3-DC95DFC9672A}" destId="{55035015-1E32-4820-A768-1DF0E8828DE1}" srcOrd="0" destOrd="0" parTransId="{33131DC6-0E82-4E84-BE19-AB516E18B304}" sibTransId="{6D5B0508-C7FD-4009-91CE-C56978C7DBD6}"/>
    <dgm:cxn modelId="{63AB7D32-368F-4C9E-9CEB-670975B0B20F}" type="presOf" srcId="{2CAFD255-64F4-46A7-84A0-6CAEF40225FD}" destId="{E8F10893-F181-409D-AF08-A1E56EAC2E05}" srcOrd="0" destOrd="0" presId="urn:microsoft.com/office/officeart/2005/8/layout/chevron2"/>
    <dgm:cxn modelId="{7150270E-94B4-4874-9B96-AD37DE0EB359}" srcId="{157F3F3E-0F3A-4036-B17D-E2619F525265}" destId="{8DCB1B11-5B6A-4A3A-93E7-B93E74D75477}" srcOrd="0" destOrd="0" parTransId="{08F1F963-E487-4C07-A7E5-642305B186CD}" sibTransId="{A34C0664-5916-44B9-BE86-5AC2C6F173EC}"/>
    <dgm:cxn modelId="{5AB7F119-6FD1-48C5-A3D4-D936D2AA73F0}" type="presOf" srcId="{55035015-1E32-4820-A768-1DF0E8828DE1}" destId="{EF1DA8EF-A991-49AD-9C6A-1E63AB737AC9}" srcOrd="0" destOrd="0" presId="urn:microsoft.com/office/officeart/2005/8/layout/chevron2"/>
    <dgm:cxn modelId="{56D36DAC-E294-4763-A873-7DE42CC6B67D}" type="presOf" srcId="{8DCB1B11-5B6A-4A3A-93E7-B93E74D75477}" destId="{9CB8D3E2-5D43-42E2-974D-38E91BD2351E}" srcOrd="0" destOrd="0" presId="urn:microsoft.com/office/officeart/2005/8/layout/chevron2"/>
    <dgm:cxn modelId="{F7FAE570-7686-4185-B154-8FBC8D6801A1}" srcId="{D4EB39C6-6E7C-4237-8132-441910EA62F0}" destId="{2E863CA5-C676-4EC8-9DAC-2D0428795295}" srcOrd="3" destOrd="0" parTransId="{BA4BAFB4-436A-413F-AEB6-B6A74BE4631B}" sibTransId="{A9C886F1-89F8-4456-9A85-37719FD9BD64}"/>
    <dgm:cxn modelId="{AEEDB0CC-3769-47AD-97D7-578F0801A5CF}" type="presOf" srcId="{2E863CA5-C676-4EC8-9DAC-2D0428795295}" destId="{C5E7B42D-6C47-440B-96C1-82F7A50CC0D5}" srcOrd="0" destOrd="0" presId="urn:microsoft.com/office/officeart/2005/8/layout/chevron2"/>
    <dgm:cxn modelId="{4FB1FD1B-1481-4ACA-B6A5-DFD653D1493B}" type="presOf" srcId="{D4EB39C6-6E7C-4237-8132-441910EA62F0}" destId="{ECA6839F-1C73-43D7-9E73-2550992A7626}" srcOrd="0" destOrd="0" presId="urn:microsoft.com/office/officeart/2005/8/layout/chevron2"/>
    <dgm:cxn modelId="{F2B54B3F-D0B7-4542-8F51-740E25C287F8}" type="presOf" srcId="{38EF4150-C682-4F7C-A2E3-DC95DFC9672A}" destId="{D4609F11-D078-44F1-86DF-2A785C76B81D}" srcOrd="0" destOrd="0" presId="urn:microsoft.com/office/officeart/2005/8/layout/chevron2"/>
    <dgm:cxn modelId="{19961A52-90E1-4740-9C8D-BDF170A79570}" type="presOf" srcId="{6C2E787A-53F2-4D7B-8A17-13E927060D2E}" destId="{C56A31F4-B546-40FE-A442-58C604D7A46A}" srcOrd="0" destOrd="1" presId="urn:microsoft.com/office/officeart/2005/8/layout/chevron2"/>
    <dgm:cxn modelId="{2A659806-0CCD-4BD2-8653-295F7A7EA134}" type="presOf" srcId="{157F3F3E-0F3A-4036-B17D-E2619F525265}" destId="{E20024B6-5B85-4E9C-9C88-0E63F29F8B7C}" srcOrd="0" destOrd="0" presId="urn:microsoft.com/office/officeart/2005/8/layout/chevron2"/>
    <dgm:cxn modelId="{AF74B9C9-0125-43DF-B31E-0436B6855423}" srcId="{4B89268D-0129-4487-8FFA-C09EA7910C84}" destId="{2CAFD255-64F4-46A7-84A0-6CAEF40225FD}" srcOrd="0" destOrd="0" parTransId="{CA8D75EE-5DE7-4323-BBFD-572EBAB36D8D}" sibTransId="{5117BB84-5D0B-4AD2-A906-21E135326C41}"/>
    <dgm:cxn modelId="{2B8FE46A-FD61-44CD-9A12-615189CFC973}" srcId="{D4EB39C6-6E7C-4237-8132-441910EA62F0}" destId="{C7061327-846A-4BE7-A719-8A807B3A13C0}" srcOrd="4" destOrd="0" parTransId="{1EA4BE71-084F-4D37-ACD9-DB9E1D2783DF}" sibTransId="{E2E2D79A-A0F4-4540-87F1-E8BFFE12B660}"/>
    <dgm:cxn modelId="{C4F0589C-7591-4178-BA4A-5172E9FB519B}" type="presOf" srcId="{CF88AF50-1BD0-4DD9-860B-6BC6520ADFE0}" destId="{A6A86DA9-6034-4FD2-954C-C030437CEDA9}" srcOrd="0" destOrd="0" presId="urn:microsoft.com/office/officeart/2005/8/layout/chevron2"/>
    <dgm:cxn modelId="{8D370DF3-049C-4BB0-A814-E019B811CBDE}" type="presOf" srcId="{4B89268D-0129-4487-8FFA-C09EA7910C84}" destId="{9D22ED17-728F-4A8C-957F-C1951F699257}" srcOrd="0" destOrd="0" presId="urn:microsoft.com/office/officeart/2005/8/layout/chevron2"/>
    <dgm:cxn modelId="{C0B0E920-CA2D-4762-9FC0-E0198E2515BB}" type="presOf" srcId="{C7061327-846A-4BE7-A719-8A807B3A13C0}" destId="{5CAAD0FC-1788-4675-A326-F659350E3CA3}" srcOrd="0" destOrd="0" presId="urn:microsoft.com/office/officeart/2005/8/layout/chevron2"/>
    <dgm:cxn modelId="{51F51DC4-BEE7-425E-BD81-F6F557C665AE}" srcId="{2E863CA5-C676-4EC8-9DAC-2D0428795295}" destId="{B7CEF280-9024-4E8A-9D32-7E1A14E5B2FA}" srcOrd="0" destOrd="0" parTransId="{72303A05-43CF-4CF0-A804-F4F081FC5CB7}" sibTransId="{6F749726-F9A9-440F-A5B9-B5F96E6BC2BB}"/>
    <dgm:cxn modelId="{036C1CD1-060A-4D51-9DC9-6A85C4F90DC8}" srcId="{D4EB39C6-6E7C-4237-8132-441910EA62F0}" destId="{38EF4150-C682-4F7C-A2E3-DC95DFC9672A}" srcOrd="1" destOrd="0" parTransId="{B832458E-5EF6-48DF-B7AB-AB06034DBA97}" sibTransId="{130570CB-D08E-4060-87FB-AE409C167D79}"/>
    <dgm:cxn modelId="{6FCB2042-91F7-4D9E-A994-D8102884B88D}" type="presParOf" srcId="{ECA6839F-1C73-43D7-9E73-2550992A7626}" destId="{3B96D89E-0D34-4CCE-A981-C4AFF4469543}" srcOrd="0" destOrd="0" presId="urn:microsoft.com/office/officeart/2005/8/layout/chevron2"/>
    <dgm:cxn modelId="{4A043CBC-FD11-4330-8CF3-F16D941052A5}" type="presParOf" srcId="{3B96D89E-0D34-4CCE-A981-C4AFF4469543}" destId="{E20024B6-5B85-4E9C-9C88-0E63F29F8B7C}" srcOrd="0" destOrd="0" presId="urn:microsoft.com/office/officeart/2005/8/layout/chevron2"/>
    <dgm:cxn modelId="{5E95B752-2906-4CCC-8F33-76073938426C}" type="presParOf" srcId="{3B96D89E-0D34-4CCE-A981-C4AFF4469543}" destId="{9CB8D3E2-5D43-42E2-974D-38E91BD2351E}" srcOrd="1" destOrd="0" presId="urn:microsoft.com/office/officeart/2005/8/layout/chevron2"/>
    <dgm:cxn modelId="{F2E5AFF9-7796-4457-8EB9-45761C29AA66}" type="presParOf" srcId="{ECA6839F-1C73-43D7-9E73-2550992A7626}" destId="{35EBE031-DD9B-4727-9AF6-AFB19BCB3BB1}" srcOrd="1" destOrd="0" presId="urn:microsoft.com/office/officeart/2005/8/layout/chevron2"/>
    <dgm:cxn modelId="{8E8D9BE9-E234-467C-82EC-AF1FC74C99AE}" type="presParOf" srcId="{ECA6839F-1C73-43D7-9E73-2550992A7626}" destId="{A25B7C35-E1D8-43A4-83F1-E8740CDA3B6E}" srcOrd="2" destOrd="0" presId="urn:microsoft.com/office/officeart/2005/8/layout/chevron2"/>
    <dgm:cxn modelId="{E30DD26A-85A4-466F-9DF4-0E5A8363954A}" type="presParOf" srcId="{A25B7C35-E1D8-43A4-83F1-E8740CDA3B6E}" destId="{D4609F11-D078-44F1-86DF-2A785C76B81D}" srcOrd="0" destOrd="0" presId="urn:microsoft.com/office/officeart/2005/8/layout/chevron2"/>
    <dgm:cxn modelId="{C9765B71-B8C1-4FED-840F-C56EFC74532F}" type="presParOf" srcId="{A25B7C35-E1D8-43A4-83F1-E8740CDA3B6E}" destId="{EF1DA8EF-A991-49AD-9C6A-1E63AB737AC9}" srcOrd="1" destOrd="0" presId="urn:microsoft.com/office/officeart/2005/8/layout/chevron2"/>
    <dgm:cxn modelId="{45B4B20D-0F9E-4EDF-A73C-EDB8546CF412}" type="presParOf" srcId="{ECA6839F-1C73-43D7-9E73-2550992A7626}" destId="{E93E0434-BC16-4250-9CF4-4626D2CBFF29}" srcOrd="3" destOrd="0" presId="urn:microsoft.com/office/officeart/2005/8/layout/chevron2"/>
    <dgm:cxn modelId="{86F6C4D5-CA8C-4647-A7BD-A427110D9C4A}" type="presParOf" srcId="{ECA6839F-1C73-43D7-9E73-2550992A7626}" destId="{D41B68C5-D85F-4325-82AC-CDE900FB06A9}" srcOrd="4" destOrd="0" presId="urn:microsoft.com/office/officeart/2005/8/layout/chevron2"/>
    <dgm:cxn modelId="{61DFF971-8624-4E62-9C24-C02954977154}" type="presParOf" srcId="{D41B68C5-D85F-4325-82AC-CDE900FB06A9}" destId="{9D22ED17-728F-4A8C-957F-C1951F699257}" srcOrd="0" destOrd="0" presId="urn:microsoft.com/office/officeart/2005/8/layout/chevron2"/>
    <dgm:cxn modelId="{CCE98D12-8ED9-42BF-97F6-E79688FBE370}" type="presParOf" srcId="{D41B68C5-D85F-4325-82AC-CDE900FB06A9}" destId="{E8F10893-F181-409D-AF08-A1E56EAC2E05}" srcOrd="1" destOrd="0" presId="urn:microsoft.com/office/officeart/2005/8/layout/chevron2"/>
    <dgm:cxn modelId="{3B7C6C82-0648-4155-A86B-44B6E1AB28F8}" type="presParOf" srcId="{ECA6839F-1C73-43D7-9E73-2550992A7626}" destId="{D9EBCBEC-D03C-4C71-B896-DD123341BE0F}" srcOrd="5" destOrd="0" presId="urn:microsoft.com/office/officeart/2005/8/layout/chevron2"/>
    <dgm:cxn modelId="{A7DF5694-E3CE-4241-AC68-3F3D73814B2B}" type="presParOf" srcId="{ECA6839F-1C73-43D7-9E73-2550992A7626}" destId="{C66B34F4-3519-46C6-B95F-D33F7BC443CE}" srcOrd="6" destOrd="0" presId="urn:microsoft.com/office/officeart/2005/8/layout/chevron2"/>
    <dgm:cxn modelId="{1332E0A1-55D4-4119-B168-D144A23C2A4B}" type="presParOf" srcId="{C66B34F4-3519-46C6-B95F-D33F7BC443CE}" destId="{C5E7B42D-6C47-440B-96C1-82F7A50CC0D5}" srcOrd="0" destOrd="0" presId="urn:microsoft.com/office/officeart/2005/8/layout/chevron2"/>
    <dgm:cxn modelId="{F915E041-E668-49E2-8E87-698F5581606A}" type="presParOf" srcId="{C66B34F4-3519-46C6-B95F-D33F7BC443CE}" destId="{C56A31F4-B546-40FE-A442-58C604D7A46A}" srcOrd="1" destOrd="0" presId="urn:microsoft.com/office/officeart/2005/8/layout/chevron2"/>
    <dgm:cxn modelId="{2C95A480-9717-405C-BF6C-FE4B4E441A9E}" type="presParOf" srcId="{ECA6839F-1C73-43D7-9E73-2550992A7626}" destId="{D4E37B2E-42AF-4409-9D65-60064356A9F9}" srcOrd="7" destOrd="0" presId="urn:microsoft.com/office/officeart/2005/8/layout/chevron2"/>
    <dgm:cxn modelId="{843D2202-5A98-4A1D-9643-8E17D7B5BDBC}" type="presParOf" srcId="{ECA6839F-1C73-43D7-9E73-2550992A7626}" destId="{EDA18DC7-0275-43B7-AED0-08C09F2DB24D}" srcOrd="8" destOrd="0" presId="urn:microsoft.com/office/officeart/2005/8/layout/chevron2"/>
    <dgm:cxn modelId="{1E7A1E7E-48F5-42B0-A390-E39CF55AF72E}" type="presParOf" srcId="{EDA18DC7-0275-43B7-AED0-08C09F2DB24D}" destId="{5CAAD0FC-1788-4675-A326-F659350E3CA3}" srcOrd="0" destOrd="0" presId="urn:microsoft.com/office/officeart/2005/8/layout/chevron2"/>
    <dgm:cxn modelId="{B5A63EF3-0595-43DA-8866-E61383F76C83}" type="presParOf" srcId="{EDA18DC7-0275-43B7-AED0-08C09F2DB24D}" destId="{A6A86DA9-6034-4FD2-954C-C030437CEDA9}" srcOrd="1" destOrd="0" presId="urn:microsoft.com/office/officeart/2005/8/layout/chevron2"/>
  </dgm:cxnLst>
  <dgm:bg>
    <a:solidFill>
      <a:schemeClr val="accent2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61467-4E96-4387-81CD-2348DA1E2ACA}">
      <dsp:nvSpPr>
        <dsp:cNvPr id="0" name=""/>
        <dsp:cNvSpPr/>
      </dsp:nvSpPr>
      <dsp:spPr>
        <a:xfrm>
          <a:off x="0" y="526914"/>
          <a:ext cx="7818834" cy="453600"/>
        </a:xfrm>
        <a:prstGeom prst="rect">
          <a:avLst/>
        </a:prstGeom>
        <a:solidFill>
          <a:schemeClr val="tx2">
            <a:lumMod val="60000"/>
            <a:lumOff val="40000"/>
            <a:alpha val="90000"/>
          </a:schemeClr>
        </a:solidFill>
        <a:ln w="9525" cap="flat" cmpd="sng" algn="ctr">
          <a:solidFill>
            <a:srgbClr val="3E0F00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660EAE-2217-4E91-9EF7-5325076AB582}">
      <dsp:nvSpPr>
        <dsp:cNvPr id="0" name=""/>
        <dsp:cNvSpPr/>
      </dsp:nvSpPr>
      <dsp:spPr>
        <a:xfrm>
          <a:off x="390941" y="95848"/>
          <a:ext cx="7297560" cy="696745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6873" tIns="0" rIns="206873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Виды деятельности и профессиональные компетенции разработаны с учетом требований международных и профессиональных стандартов, а также передовых технологий</a:t>
          </a:r>
          <a:endParaRPr lang="ru-RU" sz="1800" b="1" kern="1200" cap="none" spc="0" dirty="0">
            <a:ln w="1905"/>
            <a:solidFill>
              <a:srgbClr val="3446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24953" y="129860"/>
        <a:ext cx="7229536" cy="628721"/>
      </dsp:txXfrm>
    </dsp:sp>
    <dsp:sp modelId="{5485E938-8728-4566-8279-3DAB9A4E6304}">
      <dsp:nvSpPr>
        <dsp:cNvPr id="0" name=""/>
        <dsp:cNvSpPr/>
      </dsp:nvSpPr>
      <dsp:spPr>
        <a:xfrm>
          <a:off x="0" y="1168459"/>
          <a:ext cx="7818834" cy="453600"/>
        </a:xfrm>
        <a:prstGeom prst="rect">
          <a:avLst/>
        </a:prstGeom>
        <a:solidFill>
          <a:schemeClr val="tx2">
            <a:lumMod val="60000"/>
            <a:lumOff val="40000"/>
            <a:alpha val="90000"/>
          </a:schemeClr>
        </a:solidFill>
        <a:ln w="9525" cap="flat" cmpd="sng" algn="ctr">
          <a:solidFill>
            <a:srgbClr val="3E0F00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32EB02-40B3-4254-AEFD-FBF73F7C3CAA}">
      <dsp:nvSpPr>
        <dsp:cNvPr id="0" name=""/>
        <dsp:cNvSpPr/>
      </dsp:nvSpPr>
      <dsp:spPr>
        <a:xfrm>
          <a:off x="390941" y="1077714"/>
          <a:ext cx="7290116" cy="356425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6873" tIns="0" rIns="20687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Изменена номенклатура и ориентация общих компетенций</a:t>
          </a:r>
          <a:endParaRPr lang="ru-RU" sz="1800" b="1" kern="1200" cap="none" spc="0" dirty="0">
            <a:ln w="1905"/>
            <a:solidFill>
              <a:srgbClr val="3446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8340" y="1095113"/>
        <a:ext cx="7255318" cy="321627"/>
      </dsp:txXfrm>
    </dsp:sp>
    <dsp:sp modelId="{1F106CA6-0025-4E02-9129-28FA944C2B86}">
      <dsp:nvSpPr>
        <dsp:cNvPr id="0" name=""/>
        <dsp:cNvSpPr/>
      </dsp:nvSpPr>
      <dsp:spPr>
        <a:xfrm>
          <a:off x="0" y="2166340"/>
          <a:ext cx="7818834" cy="453600"/>
        </a:xfrm>
        <a:prstGeom prst="rect">
          <a:avLst/>
        </a:prstGeom>
        <a:solidFill>
          <a:schemeClr val="tx2">
            <a:lumMod val="60000"/>
            <a:lumOff val="40000"/>
            <a:alpha val="90000"/>
          </a:schemeClr>
        </a:solidFill>
        <a:ln w="9525" cap="flat" cmpd="sng" algn="ctr">
          <a:solidFill>
            <a:srgbClr val="3E0F00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797119-7A9D-44EA-9048-1A474A9B19BB}">
      <dsp:nvSpPr>
        <dsp:cNvPr id="0" name=""/>
        <dsp:cNvSpPr/>
      </dsp:nvSpPr>
      <dsp:spPr>
        <a:xfrm>
          <a:off x="390941" y="1719259"/>
          <a:ext cx="7275393" cy="71276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6873" tIns="0" rIns="206873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Повышена академическая свобода образовательных организаций в части формирования структуры и содержания образования</a:t>
          </a:r>
          <a:endParaRPr lang="ru-RU" sz="1800" b="1" kern="1200" cap="none" spc="0" dirty="0">
            <a:ln w="1905"/>
            <a:solidFill>
              <a:srgbClr val="3446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25735" y="1754053"/>
        <a:ext cx="7205805" cy="643172"/>
      </dsp:txXfrm>
    </dsp:sp>
    <dsp:sp modelId="{F7694579-0800-49F4-92BF-B7F4AED9523A}">
      <dsp:nvSpPr>
        <dsp:cNvPr id="0" name=""/>
        <dsp:cNvSpPr/>
      </dsp:nvSpPr>
      <dsp:spPr>
        <a:xfrm>
          <a:off x="0" y="2982820"/>
          <a:ext cx="7818834" cy="453600"/>
        </a:xfrm>
        <a:prstGeom prst="rect">
          <a:avLst/>
        </a:prstGeom>
        <a:solidFill>
          <a:schemeClr val="tx2">
            <a:lumMod val="60000"/>
            <a:lumOff val="40000"/>
            <a:alpha val="90000"/>
          </a:schemeClr>
        </a:solidFill>
        <a:ln w="9525" cap="flat" cmpd="sng" algn="ctr">
          <a:solidFill>
            <a:srgbClr val="3E0F00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2EE989-1D28-417B-A2AE-1852F6D3E7A6}">
      <dsp:nvSpPr>
        <dsp:cNvPr id="0" name=""/>
        <dsp:cNvSpPr/>
      </dsp:nvSpPr>
      <dsp:spPr>
        <a:xfrm>
          <a:off x="390941" y="2717140"/>
          <a:ext cx="7326294" cy="53136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6873" tIns="0" rIns="20687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Определены сроки обучения на основе рекомендаций заказчиков рабочих кадров</a:t>
          </a:r>
          <a:endParaRPr lang="ru-RU" sz="1800" b="1" kern="1200" cap="none" spc="0" dirty="0">
            <a:ln w="1905"/>
            <a:solidFill>
              <a:srgbClr val="3446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16880" y="2743079"/>
        <a:ext cx="7274416" cy="479482"/>
      </dsp:txXfrm>
    </dsp:sp>
    <dsp:sp modelId="{6455A52D-1930-4D2B-8C90-58B8E678AF38}">
      <dsp:nvSpPr>
        <dsp:cNvPr id="0" name=""/>
        <dsp:cNvSpPr/>
      </dsp:nvSpPr>
      <dsp:spPr>
        <a:xfrm>
          <a:off x="0" y="3624589"/>
          <a:ext cx="7818834" cy="453600"/>
        </a:xfrm>
        <a:prstGeom prst="rect">
          <a:avLst/>
        </a:prstGeom>
        <a:solidFill>
          <a:schemeClr val="tx2">
            <a:lumMod val="60000"/>
            <a:lumOff val="40000"/>
            <a:alpha val="90000"/>
          </a:schemeClr>
        </a:solidFill>
        <a:ln w="9525" cap="flat" cmpd="sng" algn="ctr">
          <a:solidFill>
            <a:srgbClr val="3E0F00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045AE2-C4AE-423A-98B8-932C46F5E364}">
      <dsp:nvSpPr>
        <dsp:cNvPr id="0" name=""/>
        <dsp:cNvSpPr/>
      </dsp:nvSpPr>
      <dsp:spPr>
        <a:xfrm>
          <a:off x="390941" y="3533620"/>
          <a:ext cx="7297560" cy="356648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6873" tIns="0" rIns="20687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Определены условия реализации образовательной программы</a:t>
          </a:r>
          <a:endParaRPr lang="ru-RU" sz="1800" b="1" kern="1200" cap="none" spc="0" dirty="0">
            <a:ln w="1905"/>
            <a:solidFill>
              <a:srgbClr val="3446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8351" y="3551030"/>
        <a:ext cx="7262740" cy="321828"/>
      </dsp:txXfrm>
    </dsp:sp>
    <dsp:sp modelId="{EE8175BD-2B7A-4902-8E30-D577B3E0059A}">
      <dsp:nvSpPr>
        <dsp:cNvPr id="0" name=""/>
        <dsp:cNvSpPr/>
      </dsp:nvSpPr>
      <dsp:spPr>
        <a:xfrm>
          <a:off x="0" y="4441069"/>
          <a:ext cx="7818834" cy="453600"/>
        </a:xfrm>
        <a:prstGeom prst="rect">
          <a:avLst/>
        </a:prstGeom>
        <a:solidFill>
          <a:schemeClr val="tx2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097BB6-8736-43EF-893E-89BBED040C7E}">
      <dsp:nvSpPr>
        <dsp:cNvPr id="0" name=""/>
        <dsp:cNvSpPr/>
      </dsp:nvSpPr>
      <dsp:spPr>
        <a:xfrm>
          <a:off x="360041" y="4176462"/>
          <a:ext cx="7316935" cy="53136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6873" tIns="0" rIns="20687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Введены  дополнительные требования к опыту практической деятельности педагогических работников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5980" y="4202401"/>
        <a:ext cx="7265057" cy="479482"/>
      </dsp:txXfrm>
    </dsp:sp>
    <dsp:sp modelId="{1821CE3A-380E-4EC1-8302-372A1C3B23FD}">
      <dsp:nvSpPr>
        <dsp:cNvPr id="0" name=""/>
        <dsp:cNvSpPr/>
      </dsp:nvSpPr>
      <dsp:spPr>
        <a:xfrm>
          <a:off x="0" y="5257549"/>
          <a:ext cx="7818834" cy="453600"/>
        </a:xfrm>
        <a:prstGeom prst="rect">
          <a:avLst/>
        </a:prstGeom>
        <a:solidFill>
          <a:schemeClr val="tx2">
            <a:lumMod val="60000"/>
            <a:lumOff val="40000"/>
            <a:alpha val="90000"/>
          </a:schemeClr>
        </a:solidFill>
        <a:ln w="9525" cap="flat" cmpd="sng" algn="ctr">
          <a:solidFill>
            <a:srgbClr val="3E0F00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CB1A15-6B6E-40A9-88DF-8E8034E705A8}">
      <dsp:nvSpPr>
        <dsp:cNvPr id="0" name=""/>
        <dsp:cNvSpPr/>
      </dsp:nvSpPr>
      <dsp:spPr>
        <a:xfrm>
          <a:off x="390941" y="4991869"/>
          <a:ext cx="7280045" cy="53136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6873" tIns="0" rIns="206873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baseline="0" dirty="0" smtClean="0">
              <a:ln w="1905"/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Введена новая форма государственной итоговой аттестации - демонстрационный экзамен</a:t>
          </a:r>
          <a:endParaRPr lang="ru-RU" sz="1800" b="1" kern="1200" cap="none" spc="0" baseline="0" dirty="0">
            <a:ln w="1905"/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16880" y="5017808"/>
        <a:ext cx="7228167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024B6-5B85-4E9C-9C88-0E63F29F8B7C}">
      <dsp:nvSpPr>
        <dsp:cNvPr id="0" name=""/>
        <dsp:cNvSpPr/>
      </dsp:nvSpPr>
      <dsp:spPr>
        <a:xfrm rot="5400000">
          <a:off x="-158680" y="161196"/>
          <a:ext cx="1057866" cy="7405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</a:t>
          </a:r>
          <a:endParaRPr lang="ru-RU" sz="2000" kern="1200" dirty="0"/>
        </a:p>
      </dsp:txBody>
      <dsp:txXfrm rot="-5400000">
        <a:off x="0" y="372769"/>
        <a:ext cx="740506" cy="317360"/>
      </dsp:txXfrm>
    </dsp:sp>
    <dsp:sp modelId="{9CB8D3E2-5D43-42E2-974D-38E91BD2351E}">
      <dsp:nvSpPr>
        <dsp:cNvPr id="0" name=""/>
        <dsp:cNvSpPr/>
      </dsp:nvSpPr>
      <dsp:spPr>
        <a:xfrm rot="5400000">
          <a:off x="3770862" y="-3027839"/>
          <a:ext cx="687613" cy="67483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Общие положения</a:t>
          </a:r>
          <a:endParaRPr lang="ru-RU" sz="2400" b="1" kern="1200" dirty="0"/>
        </a:p>
      </dsp:txBody>
      <dsp:txXfrm rot="-5400000">
        <a:off x="740506" y="36083"/>
        <a:ext cx="6714759" cy="620481"/>
      </dsp:txXfrm>
    </dsp:sp>
    <dsp:sp modelId="{D4609F11-D078-44F1-86DF-2A785C76B81D}">
      <dsp:nvSpPr>
        <dsp:cNvPr id="0" name=""/>
        <dsp:cNvSpPr/>
      </dsp:nvSpPr>
      <dsp:spPr>
        <a:xfrm rot="5400000">
          <a:off x="-158680" y="1101605"/>
          <a:ext cx="1057866" cy="7405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</a:t>
          </a:r>
          <a:endParaRPr lang="ru-RU" sz="2000" kern="1200" dirty="0"/>
        </a:p>
      </dsp:txBody>
      <dsp:txXfrm rot="-5400000">
        <a:off x="0" y="1313178"/>
        <a:ext cx="740506" cy="317360"/>
      </dsp:txXfrm>
    </dsp:sp>
    <dsp:sp modelId="{EF1DA8EF-A991-49AD-9C6A-1E63AB737AC9}">
      <dsp:nvSpPr>
        <dsp:cNvPr id="0" name=""/>
        <dsp:cNvSpPr/>
      </dsp:nvSpPr>
      <dsp:spPr>
        <a:xfrm rot="5400000">
          <a:off x="3770862" y="-2087430"/>
          <a:ext cx="687613" cy="67483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Требования к результатам освоения образовательной программы</a:t>
          </a:r>
          <a:r>
            <a:rPr lang="ru-RU" sz="1100" kern="1200" dirty="0" smtClean="0"/>
            <a:t>.</a:t>
          </a:r>
          <a:endParaRPr lang="ru-RU" sz="1100" kern="1200" dirty="0"/>
        </a:p>
      </dsp:txBody>
      <dsp:txXfrm rot="-5400000">
        <a:off x="740506" y="976492"/>
        <a:ext cx="6714759" cy="620481"/>
      </dsp:txXfrm>
    </dsp:sp>
    <dsp:sp modelId="{9D22ED17-728F-4A8C-957F-C1951F699257}">
      <dsp:nvSpPr>
        <dsp:cNvPr id="0" name=""/>
        <dsp:cNvSpPr/>
      </dsp:nvSpPr>
      <dsp:spPr>
        <a:xfrm rot="5400000">
          <a:off x="-158680" y="2042014"/>
          <a:ext cx="1057866" cy="7405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</a:t>
          </a:r>
          <a:endParaRPr lang="ru-RU" sz="2000" kern="1200" dirty="0"/>
        </a:p>
      </dsp:txBody>
      <dsp:txXfrm rot="-5400000">
        <a:off x="0" y="2253587"/>
        <a:ext cx="740506" cy="317360"/>
      </dsp:txXfrm>
    </dsp:sp>
    <dsp:sp modelId="{E8F10893-F181-409D-AF08-A1E56EAC2E05}">
      <dsp:nvSpPr>
        <dsp:cNvPr id="0" name=""/>
        <dsp:cNvSpPr/>
      </dsp:nvSpPr>
      <dsp:spPr>
        <a:xfrm rot="5400000">
          <a:off x="3770862" y="-1147021"/>
          <a:ext cx="687613" cy="67483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Содержание требований к структурным элементам программы</a:t>
          </a:r>
          <a:r>
            <a:rPr lang="ru-RU" sz="1100" kern="1200" dirty="0" smtClean="0"/>
            <a:t>.</a:t>
          </a:r>
          <a:endParaRPr lang="ru-RU" sz="1100" kern="1200" dirty="0"/>
        </a:p>
      </dsp:txBody>
      <dsp:txXfrm rot="-5400000">
        <a:off x="740506" y="1916901"/>
        <a:ext cx="6714759" cy="620481"/>
      </dsp:txXfrm>
    </dsp:sp>
    <dsp:sp modelId="{C5E7B42D-6C47-440B-96C1-82F7A50CC0D5}">
      <dsp:nvSpPr>
        <dsp:cNvPr id="0" name=""/>
        <dsp:cNvSpPr/>
      </dsp:nvSpPr>
      <dsp:spPr>
        <a:xfrm rot="5400000">
          <a:off x="-158680" y="2982423"/>
          <a:ext cx="1057866" cy="7405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</a:t>
          </a:r>
          <a:endParaRPr lang="ru-RU" sz="2000" kern="1200" dirty="0"/>
        </a:p>
      </dsp:txBody>
      <dsp:txXfrm rot="-5400000">
        <a:off x="0" y="3193996"/>
        <a:ext cx="740506" cy="317360"/>
      </dsp:txXfrm>
    </dsp:sp>
    <dsp:sp modelId="{C56A31F4-B546-40FE-A442-58C604D7A46A}">
      <dsp:nvSpPr>
        <dsp:cNvPr id="0" name=""/>
        <dsp:cNvSpPr/>
      </dsp:nvSpPr>
      <dsp:spPr>
        <a:xfrm rot="5400000">
          <a:off x="3770862" y="-206612"/>
          <a:ext cx="687613" cy="67483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Методическая документация, определяющая структуру и организацию образовательного процесса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/>
        </a:p>
      </dsp:txBody>
      <dsp:txXfrm rot="-5400000">
        <a:off x="740506" y="2857310"/>
        <a:ext cx="6714759" cy="620481"/>
      </dsp:txXfrm>
    </dsp:sp>
    <dsp:sp modelId="{5CAAD0FC-1788-4675-A326-F659350E3CA3}">
      <dsp:nvSpPr>
        <dsp:cNvPr id="0" name=""/>
        <dsp:cNvSpPr/>
      </dsp:nvSpPr>
      <dsp:spPr>
        <a:xfrm rot="5400000">
          <a:off x="-158680" y="3922833"/>
          <a:ext cx="1057866" cy="7405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5</a:t>
          </a:r>
          <a:endParaRPr lang="ru-RU" sz="2000" kern="1200" dirty="0"/>
        </a:p>
      </dsp:txBody>
      <dsp:txXfrm rot="-5400000">
        <a:off x="0" y="4134406"/>
        <a:ext cx="740506" cy="317360"/>
      </dsp:txXfrm>
    </dsp:sp>
    <dsp:sp modelId="{A6A86DA9-6034-4FD2-954C-C030437CEDA9}">
      <dsp:nvSpPr>
        <dsp:cNvPr id="0" name=""/>
        <dsp:cNvSpPr/>
      </dsp:nvSpPr>
      <dsp:spPr>
        <a:xfrm rot="5400000">
          <a:off x="3770862" y="733797"/>
          <a:ext cx="687613" cy="67483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Приложения</a:t>
          </a:r>
          <a:endParaRPr lang="ru-RU" sz="20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</dsp:txBody>
      <dsp:txXfrm rot="-5400000">
        <a:off x="740506" y="3797719"/>
        <a:ext cx="6714759" cy="620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D43B3-8908-4481-9216-B13D0CF13A1D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38198-C0D3-4D1C-8FF1-88F9D69A8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574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428736"/>
            <a:ext cx="6948264" cy="5429264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Проектирование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рабочих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программ,  УМК и КИМ, реализующих требования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ФГОС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ТОП-50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628" y="357166"/>
            <a:ext cx="3978564" cy="1214446"/>
          </a:xfrm>
        </p:spPr>
        <p:txBody>
          <a:bodyPr>
            <a:normAutofit fontScale="25000" lnSpcReduction="20000"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Отдел методического</a:t>
            </a:r>
          </a:p>
          <a:p>
            <a:pPr algn="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сопровождения профессионального</a:t>
            </a:r>
          </a:p>
          <a:p>
            <a:pPr algn="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образования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ОГАУ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ИРО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 r="7098"/>
          <a:stretch>
            <a:fillRect/>
          </a:stretch>
        </p:blipFill>
        <p:spPr bwMode="auto">
          <a:xfrm>
            <a:off x="0" y="0"/>
            <a:ext cx="226774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2267744" cy="5445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0"/>
            <a:ext cx="7891462" cy="6921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effectLst/>
              </a:rPr>
              <a:t>Проектирование  образовательных программ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548680"/>
            <a:ext cx="7777162" cy="48013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Провести сравнительный анализ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реализуемых программ  по действующим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ФГОС и ФГОС по ТОП-50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выявить различия.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Определить  укрупненную группу ОПОП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 соответствии с Перечнем профессий и специальностей)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планируемую к реализации в ПОО.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Провести  функциональный сравнительный анализ требований   ФГОС по ТОП-50 и действующих ФГОС по родственным профессиям и специальностям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                                    </a:t>
            </a:r>
          </a:p>
          <a:p>
            <a:pPr algn="just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Для сравнения оцениваются следующие требования: 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1) структура основных образовательных программ  и их объем;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2) условия реализации основных образовательных программ, в том числе кадровые, финансовые, материально-технические, учебно-методическое обеспечение  и иные условия;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3) результаты освоения основных образовательных программ.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Провести анализ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требований к трудовым функциям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(трудовым действиям, знаниям и умениям), указанным в соответствующих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профессиональных стандартах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указанных во ФГОС по ТОП-50;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требований к компетенциям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международным стандартам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сравнении с результатами освоения основных образовательных программ, указанными во ФГОС по ТОП-50.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3608" cy="81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носка со стрелкой вверх 7"/>
          <p:cNvSpPr/>
          <p:nvPr/>
        </p:nvSpPr>
        <p:spPr>
          <a:xfrm>
            <a:off x="1115616" y="5085184"/>
            <a:ext cx="7776864" cy="1584176"/>
          </a:xfrm>
          <a:prstGeom prst="upArrowCallout">
            <a:avLst/>
          </a:prstGeom>
          <a:blipFill dpi="0" rotWithShape="1">
            <a:blip r:embed="rId3" cstate="print">
              <a:alphaModFix amt="55000"/>
            </a:blip>
            <a:srcRect/>
            <a:tile tx="0" ty="0" sx="90000" sy="90000" flip="xy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основании выявленных различий  уточняются требуемые результаты и определяются спецификации компетенций, соответствующих ФГОС   по ТОП-50.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94356" y="2225970"/>
            <a:ext cx="745867" cy="68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Требования к структуре образовательной программы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043608" y="2420888"/>
            <a:ext cx="3672408" cy="216024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Обязательная часть </a:t>
            </a:r>
            <a:r>
              <a:rPr lang="ru-RU" sz="2000" dirty="0" smtClean="0">
                <a:latin typeface="Arial Narrow" pitchFamily="34" charset="0"/>
              </a:rPr>
              <a:t>направлена                                  на формирование общих и профессиональных компетенций 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292080" y="2492896"/>
            <a:ext cx="3528392" cy="216024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Вариативная часть</a:t>
            </a:r>
            <a:r>
              <a:rPr lang="ru-RU" sz="2000" dirty="0" smtClean="0">
                <a:latin typeface="Arial Narrow" pitchFamily="34" charset="0"/>
                <a:cs typeface="Times New Roman" panose="02020603050405020304" pitchFamily="18" charset="0"/>
              </a:rPr>
              <a:t>  даёт возможность расширения ВД, получения дополнительных компетенций</a:t>
            </a:r>
            <a:endParaRPr lang="ru-RU" sz="2000" b="1" dirty="0">
              <a:latin typeface="Arial Narrow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43916">
            <a:off x="5098554" y="2216085"/>
            <a:ext cx="747636" cy="68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вал 13"/>
          <p:cNvSpPr/>
          <p:nvPr/>
        </p:nvSpPr>
        <p:spPr>
          <a:xfrm>
            <a:off x="3635896" y="1052736"/>
            <a:ext cx="3024336" cy="12961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Arial Narrow" pitchFamily="34" charset="0"/>
                <a:cs typeface="Times New Roman" pitchFamily="18" charset="0"/>
              </a:rPr>
              <a:t>Структура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Arial Narrow" pitchFamily="34" charset="0"/>
                <a:cs typeface="Times New Roman" pitchFamily="18" charset="0"/>
              </a:rPr>
              <a:t>образовательной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Arial Narrow" pitchFamily="34" charset="0"/>
                <a:cs typeface="Times New Roman" pitchFamily="18" charset="0"/>
              </a:rPr>
              <a:t> программы</a:t>
            </a: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115616" y="836712"/>
            <a:ext cx="2520280" cy="7200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87624" cy="92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75656" y="5013176"/>
          <a:ext cx="712879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2376264"/>
                <a:gridCol w="23762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Обязательная часть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Вариативная часть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ППССЗ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более 70%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менее 30%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ППКРС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более 80%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менее 20%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Требования к структуре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образовательной программы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92080" y="1052736"/>
            <a:ext cx="3240360" cy="93610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Учебные циклы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5292080" y="2204864"/>
            <a:ext cx="3312368" cy="109097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Государственная итоговая аттестация</a:t>
            </a:r>
            <a:endParaRPr lang="ru-RU" b="1" dirty="0"/>
          </a:p>
        </p:txBody>
      </p:sp>
      <p:sp>
        <p:nvSpPr>
          <p:cNvPr id="11" name="Стрелка вверх 10"/>
          <p:cNvSpPr/>
          <p:nvPr/>
        </p:nvSpPr>
        <p:spPr>
          <a:xfrm rot="3673921">
            <a:off x="4715966" y="1301211"/>
            <a:ext cx="253065" cy="113540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30828">
            <a:off x="4268427" y="2075145"/>
            <a:ext cx="1098973" cy="68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15616" y="5733256"/>
            <a:ext cx="7833887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В </a:t>
            </a:r>
            <a:r>
              <a:rPr lang="ru-RU" sz="2000" b="1" dirty="0" smtClean="0"/>
              <a:t>профессиональный </a:t>
            </a:r>
            <a:r>
              <a:rPr lang="ru-RU" sz="2000" b="1" dirty="0"/>
              <a:t>цикл </a:t>
            </a:r>
            <a:r>
              <a:rPr lang="ru-RU" sz="2000" dirty="0"/>
              <a:t>образовательной программы </a:t>
            </a:r>
            <a:r>
              <a:rPr lang="ru-RU" sz="2000" dirty="0" smtClean="0"/>
              <a:t>входят: </a:t>
            </a: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  <a:t>профессиональные модули</a:t>
            </a:r>
            <a:r>
              <a:rPr lang="ru-RU" sz="20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Arial Narrow" pitchFamily="34" charset="0"/>
              </a:rPr>
              <a:t>+  </a:t>
            </a: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</a:rPr>
              <a:t>учебная и производственная </a:t>
            </a: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  <a:t>практики</a:t>
            </a:r>
          </a:p>
          <a:p>
            <a:endParaRPr lang="ru-RU" sz="800" dirty="0">
              <a:latin typeface="Arial Narrow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31640" y="1556792"/>
            <a:ext cx="3024336" cy="12961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sz="1900" b="1" dirty="0" smtClean="0">
                <a:solidFill>
                  <a:schemeClr val="tx2">
                    <a:satMod val="130000"/>
                  </a:schemeClr>
                </a:solidFill>
                <a:cs typeface="Times New Roman" pitchFamily="18" charset="0"/>
              </a:rPr>
              <a:t>Структура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900" b="1" dirty="0" smtClean="0">
                <a:solidFill>
                  <a:schemeClr val="tx2">
                    <a:satMod val="130000"/>
                  </a:schemeClr>
                </a:solidFill>
                <a:cs typeface="Times New Roman" pitchFamily="18" charset="0"/>
              </a:rPr>
              <a:t>образовательной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900" b="1" dirty="0" smtClean="0">
                <a:solidFill>
                  <a:schemeClr val="tx2">
                    <a:satMod val="130000"/>
                  </a:schemeClr>
                </a:solidFill>
                <a:cs typeface="Times New Roman" pitchFamily="18" charset="0"/>
              </a:rPr>
              <a:t> программы</a:t>
            </a: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115616" y="836712"/>
            <a:ext cx="2520280" cy="7200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87624" cy="92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115616" y="3573016"/>
          <a:ext cx="784887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2895"/>
                <a:gridCol w="25659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ППССЗ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ППКРС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1.Общий гуманитарный    и социально-экономический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____________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2.Математический    и общий 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естественно-научный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____________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Общепрофессиональный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Общепрофессиональный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 Профессиональный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Профессиональный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1119116" y="3603009"/>
          <a:ext cx="7888406" cy="1897039"/>
        </p:xfrm>
        <a:graphic>
          <a:graphicData uri="http://schemas.openxmlformats.org/drawingml/2006/table">
            <a:tbl>
              <a:tblPr/>
              <a:tblGrid>
                <a:gridCol w="5281684"/>
                <a:gridCol w="2606722"/>
              </a:tblGrid>
              <a:tr h="18970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rgbClr val="FFC000"/>
                      </a:solidFill>
                      <a:prstDash val="soli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rgbClr val="FFC000"/>
                      </a:solidFill>
                      <a:prstDash val="solid"/>
                    </a:lnT>
                    <a:lnB w="57150" cmpd="sng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rgbClr val="FFC000"/>
                      </a:solidFill>
                      <a:prstDash val="soli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75" y="65088"/>
            <a:ext cx="6438900" cy="60642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требования к ОП СПО </a:t>
            </a:r>
            <a:br>
              <a:rPr lang="ru-RU" sz="28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Методические рекомендации) </a:t>
            </a:r>
            <a:endParaRPr lang="ru-RU" sz="2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980728"/>
            <a:ext cx="7632700" cy="56166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2296" indent="0" algn="just" eaLnBrk="1" fontAlgn="auto" hangingPunct="1">
              <a:spcBef>
                <a:spcPts val="0"/>
              </a:spcBef>
              <a:buFont typeface="Wingdings 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ПОО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формирует требования к результатам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освоения образовательной программы в части ПК на основе профессиональных стандартов (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приложение к ФГОС СПО (п.1.3.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ФГОС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СПО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)).</a:t>
            </a:r>
          </a:p>
          <a:p>
            <a:pPr marL="82296" indent="0" algn="just">
              <a:spcBef>
                <a:spcPts val="0"/>
              </a:spcBef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Реализация образовательной программы осуществляется как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самостоятельно,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 и посредством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сетевой формы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(п. 1.8  ФГОС СПО).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2296" indent="0" algn="just">
              <a:spcBef>
                <a:spcPts val="0"/>
              </a:spcBef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(ОПОП)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разрабатывается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основе ПООП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(ФЗ №273 «Об образовании в РФ),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которая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содержит минимальные требования: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algn="just" eaLnBrk="1" fontAlgn="auto" hangingPunct="1">
              <a:spcBef>
                <a:spcPts val="0"/>
              </a:spcBef>
              <a:buFontTx/>
              <a:buChar char="-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перечню, содержанию, объему и порядку реализации дисциплин и модулей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образовательной программы; </a:t>
            </a:r>
          </a:p>
          <a:p>
            <a:pPr marL="365760" indent="-283464" algn="just" eaLnBrk="1" fontAlgn="auto" hangingPunct="1">
              <a:spcBef>
                <a:spcPts val="0"/>
              </a:spcBef>
              <a:buFontTx/>
              <a:buChar char="-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материально-технической базе;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algn="just" eaLnBrk="1" fontAlgn="auto" hangingPunct="1">
              <a:spcBef>
                <a:spcPts val="0"/>
              </a:spcBef>
              <a:buFontTx/>
              <a:buChar char="-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литературе.</a:t>
            </a:r>
          </a:p>
          <a:p>
            <a:pPr marL="365760" indent="-283464" algn="just" eaLnBrk="1" fontAlgn="auto" hangingPunct="1">
              <a:spcBef>
                <a:spcPts val="0"/>
              </a:spcBef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 Перечень, содержание, объем и порядок реализации дисциплин (модулей) и практик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организация определяет самостоятельно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рекомендаций ПООП по соответствующей специальности (профессии).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При формировании программы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образовательная организация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вправе осваивать не все модули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, включенные во ФГОС СПО по ТОП-50, а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выбирать основные виды деятельности в соответствии с выбранным сочетанием квалификаций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5438" y="65088"/>
            <a:ext cx="839787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75" y="65088"/>
            <a:ext cx="6438900" cy="60642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требования к ОП СПО </a:t>
            </a:r>
            <a:br>
              <a:rPr lang="ru-RU" sz="28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Методические рекомендации) </a:t>
            </a:r>
            <a:endParaRPr lang="ru-RU" sz="2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980728"/>
            <a:ext cx="7632700" cy="53285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 algn="just">
              <a:spcBef>
                <a:spcPct val="0"/>
              </a:spcBef>
              <a:buNone/>
              <a:defRPr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.  Перечень ОК и ПК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, закрепленных во ФГОС,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является основанием для самостоятельного планирования результатов обучения                      по отдельным дисциплинам, модулям и практикам.</a:t>
            </a:r>
          </a:p>
          <a:p>
            <a:pPr marL="342900" indent="-342900" algn="just">
              <a:spcBef>
                <a:spcPct val="0"/>
              </a:spcBef>
              <a:buNone/>
              <a:defRPr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7. ФГОС предусматривает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выделение во всех учебных циклах объём работы обучающихся:</a:t>
            </a:r>
          </a:p>
          <a:p>
            <a:pPr marL="342900" indent="-34290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во взаимодействии с преподавателем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видам учебных занятий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800" i="1" dirty="0" smtClean="0">
                <a:latin typeface="Times New Roman" pitchFamily="18" charset="0"/>
                <a:cs typeface="Times New Roman" pitchFamily="18" charset="0"/>
              </a:rPr>
              <a:t>урок, практическое занятие, лабораторное занятие, консультация, лекция, семинар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marL="342900" indent="-34290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практики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(в профессиональном цикле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42900" indent="-34290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самостоятельной работы обучающихся. </a:t>
            </a:r>
          </a:p>
          <a:p>
            <a:pPr marL="342900" indent="-342900" algn="just">
              <a:spcBef>
                <a:spcPct val="0"/>
              </a:spcBef>
              <a:buNone/>
              <a:defRPr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ФГОС СПО по ТОП-50 предоставляет возможность перевода 20% (30%) аудиторной нагрузки (из 36 часов) на самостоятельную работу (по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общепрофессиональному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и профессиональному циклу).</a:t>
            </a:r>
          </a:p>
          <a:p>
            <a:pPr marL="82296" indent="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профессиональный цикл образовательной программы входят учебная и производственная практика.</a:t>
            </a:r>
          </a:p>
          <a:p>
            <a:pPr marL="82296" indent="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10.  Промежуточная аттестация  включается в учебные циклы образовательной программы и осуществляется в рамках освоения указанных циклов.</a:t>
            </a:r>
          </a:p>
        </p:txBody>
      </p:sp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5438" y="65088"/>
            <a:ext cx="839787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7672"/>
            <a:ext cx="6768752" cy="122413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/>
              </a:rPr>
              <a:t>Требования при </a:t>
            </a:r>
            <a:r>
              <a:rPr lang="ru-RU" sz="2800" b="1" dirty="0">
                <a:effectLst/>
              </a:rPr>
              <a:t>определении нагрузки </a:t>
            </a:r>
            <a:r>
              <a:rPr lang="ru-RU" sz="2800" b="1" dirty="0" smtClean="0">
                <a:effectLst/>
              </a:rPr>
              <a:t>                                         по </a:t>
            </a:r>
            <a:r>
              <a:rPr lang="ru-RU" sz="2800" b="1" dirty="0">
                <a:effectLst/>
              </a:rPr>
              <a:t>отдельным структурным элементам </a:t>
            </a:r>
            <a:r>
              <a:rPr lang="ru-RU" sz="2800" b="1" dirty="0" smtClean="0">
                <a:effectLst/>
              </a:rPr>
              <a:t> образовательной программы:</a:t>
            </a:r>
            <a:endParaRPr lang="ru-RU" sz="2800" b="1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8568" y="1313384"/>
            <a:ext cx="7704856" cy="54279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Количество часов: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- на учебную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дисциплину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не  менее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32 часов;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– на производственную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практику должно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кратно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часам;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- на учебную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практику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кратно 6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часам.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– на практические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– кратны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 часам;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на дисциплины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«Физическая культура» и «Безопасность жизнедеятельности» должны соответствовать требованиям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ФГОС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– отводимых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практики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рамках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ПМ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 может быть меньше 25%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времени, предусмотренного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ФГОС СПО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данный цикл;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– 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отводимое на циклы, должно быть не менее указанных во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ФГОС 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уммарная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нагрузка не может превышать объем обязательной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части: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% (для профессий) или 70% (для специальности) от объема образовательной программы на базе среднего общего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образования                     за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вычетом времени, отводимого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ГИА.  </a:t>
            </a:r>
          </a:p>
          <a:p>
            <a:pPr marL="342900" indent="-3429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 нагрузку по профессиональному модулю входят промежуточная аттестация и производственная и учебная практики,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которые должны быть выделены в структуре учебного плана.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747" y="0"/>
            <a:ext cx="1225795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5874"/>
            <a:ext cx="6448760" cy="14401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effectLst/>
              </a:rPr>
              <a:t>УЧЕБНО-МЕТОДИЧЕСКИЙ КОМПЛЕКС</a:t>
            </a:r>
            <a:br>
              <a:rPr lang="ru-RU" sz="2400" b="1" dirty="0">
                <a:effectLst/>
              </a:rPr>
            </a:br>
            <a:r>
              <a:rPr lang="ru-RU" sz="2400" b="1" dirty="0" smtClean="0">
                <a:effectLst/>
              </a:rPr>
              <a:t>  основной образовательной программы СПО</a:t>
            </a:r>
            <a:br>
              <a:rPr lang="ru-RU" sz="2400" b="1" dirty="0" smtClean="0">
                <a:effectLst/>
              </a:rPr>
            </a:br>
            <a:r>
              <a:rPr lang="ru-RU" sz="2400" b="1" dirty="0" smtClean="0">
                <a:effectLst/>
              </a:rPr>
              <a:t>по специальности/профессии</a:t>
            </a:r>
            <a:endParaRPr lang="ru-RU" sz="2400" b="1" dirty="0">
              <a:effectLst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560" y="95874"/>
            <a:ext cx="156051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37400793"/>
              </p:ext>
            </p:extLst>
          </p:nvPr>
        </p:nvGraphicFramePr>
        <p:xfrm>
          <a:off x="1259632" y="1700808"/>
          <a:ext cx="748883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357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5874"/>
            <a:ext cx="6232736" cy="124489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effectLst/>
              </a:rPr>
              <a:t>УЧЕБНО-МЕТОДИЧЕСКИЙ КОМПЛЕКС</a:t>
            </a:r>
            <a:br>
              <a:rPr lang="ru-RU" sz="2000" b="1" dirty="0">
                <a:effectLst/>
              </a:rPr>
            </a:br>
            <a:r>
              <a:rPr lang="ru-RU" sz="2000" b="1" dirty="0" smtClean="0">
                <a:effectLst/>
              </a:rPr>
              <a:t>  основной образовательной программы</a:t>
            </a:r>
            <a:r>
              <a:rPr lang="ru-RU" sz="2000" b="1" dirty="0">
                <a:effectLst/>
              </a:rPr>
              <a:t> </a:t>
            </a:r>
            <a:r>
              <a:rPr lang="ru-RU" sz="2000" b="1" dirty="0" smtClean="0">
                <a:effectLst/>
              </a:rPr>
              <a:t>СПО</a:t>
            </a:r>
            <a:br>
              <a:rPr lang="ru-RU" sz="2000" b="1" dirty="0" smtClean="0">
                <a:effectLst/>
              </a:rPr>
            </a:br>
            <a:r>
              <a:rPr lang="ru-RU" sz="2000" b="1" dirty="0" smtClean="0">
                <a:effectLst/>
              </a:rPr>
              <a:t>по специальности/профессии</a:t>
            </a:r>
            <a:endParaRPr lang="ru-RU" sz="2000" b="1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556792"/>
            <a:ext cx="7746064" cy="50055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2296" indent="0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1. Общие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положения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1.1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Аннотация.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1.2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Характеристика профессиональной деятельности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выпускника.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1.3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Нормативно-правовые основания разработки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профессиональной образовательной программы.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1.4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Требования к поступающим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обучение.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1.5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Сроки освоения программы и присваиваемые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квалификации.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1.6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Соответствие ПМ присваиваемым квалификациям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специальностям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СПО/ сочетаниями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квалификаций по профессиям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1.7. Порядок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реализации программы среднего общего образования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рамках программы СПО для обучающихся на базе основного общего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образования 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1.8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Распределение обязательной и вариативной части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программы. </a:t>
            </a:r>
            <a:r>
              <a:rPr lang="ru-RU" sz="2000" dirty="0" smtClean="0"/>
              <a:t> </a:t>
            </a:r>
            <a:endParaRPr lang="ru-RU" sz="2000" dirty="0"/>
          </a:p>
          <a:p>
            <a:pPr marL="82296" indent="0">
              <a:buNone/>
            </a:pPr>
            <a:endParaRPr lang="ru-RU" sz="2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560" y="95874"/>
            <a:ext cx="156051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6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6520768" cy="144016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effectLst/>
              </a:rPr>
              <a:t>УЧЕБНО-МЕТОДИЧЕСКИЙ КОМПЛЕКС</a:t>
            </a:r>
            <a:br>
              <a:rPr lang="ru-RU" sz="2000" b="1" dirty="0">
                <a:effectLst/>
              </a:rPr>
            </a:br>
            <a:r>
              <a:rPr lang="ru-RU" sz="2000" b="1" dirty="0" smtClean="0">
                <a:effectLst/>
              </a:rPr>
              <a:t>  основной образовательной программы</a:t>
            </a:r>
            <a:r>
              <a:rPr lang="ru-RU" sz="2000" b="1" dirty="0">
                <a:effectLst/>
              </a:rPr>
              <a:t> </a:t>
            </a:r>
            <a:r>
              <a:rPr lang="ru-RU" sz="2000" b="1" dirty="0" smtClean="0">
                <a:effectLst/>
              </a:rPr>
              <a:t>СПО</a:t>
            </a:r>
            <a:br>
              <a:rPr lang="ru-RU" sz="2000" b="1" dirty="0" smtClean="0">
                <a:effectLst/>
              </a:rPr>
            </a:br>
            <a:r>
              <a:rPr lang="ru-RU" sz="2000" b="1" dirty="0" smtClean="0">
                <a:effectLst/>
              </a:rPr>
              <a:t>по специальности/профессии</a:t>
            </a:r>
            <a:endParaRPr lang="ru-RU" sz="2000" b="1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7088" y="1772816"/>
            <a:ext cx="7776864" cy="47525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2296" indent="0" algn="just">
              <a:spcBef>
                <a:spcPts val="0"/>
              </a:spcBef>
              <a:buNone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2. Требования к результатам освоения образовательной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программы.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2.1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Перечень общих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компетенций.</a:t>
            </a:r>
          </a:p>
          <a:p>
            <a:pPr marL="82296" indent="0" algn="just">
              <a:spcBef>
                <a:spcPts val="0"/>
              </a:spcBef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2.2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Перечень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профессиональных компетенций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по видам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/>
              <a:t> </a:t>
            </a:r>
            <a:endParaRPr lang="ru-RU" sz="2000" dirty="0"/>
          </a:p>
          <a:p>
            <a:pPr marL="82296" indent="0">
              <a:buNone/>
            </a:pPr>
            <a:endParaRPr lang="ru-RU" sz="2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6051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12"/>
          <a:stretch/>
        </p:blipFill>
        <p:spPr bwMode="auto">
          <a:xfrm>
            <a:off x="1280484" y="2420888"/>
            <a:ext cx="761199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885" y="4149080"/>
            <a:ext cx="751727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07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21771"/>
            <a:ext cx="6520768" cy="144016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effectLst/>
              </a:rPr>
              <a:t>УЧЕБНО-МЕТОДИЧЕСКИЙ КОМПЛЕКС</a:t>
            </a:r>
            <a:br>
              <a:rPr lang="ru-RU" sz="2000" b="1" dirty="0">
                <a:effectLst/>
              </a:rPr>
            </a:br>
            <a:r>
              <a:rPr lang="ru-RU" sz="2000" b="1" dirty="0" smtClean="0">
                <a:effectLst/>
              </a:rPr>
              <a:t>  основной образовательной программы</a:t>
            </a:r>
            <a:r>
              <a:rPr lang="ru-RU" sz="2000" b="1" dirty="0">
                <a:effectLst/>
              </a:rPr>
              <a:t> </a:t>
            </a:r>
            <a:r>
              <a:rPr lang="ru-RU" sz="2000" b="1" dirty="0" smtClean="0">
                <a:effectLst/>
              </a:rPr>
              <a:t>СПО</a:t>
            </a:r>
            <a:br>
              <a:rPr lang="ru-RU" sz="2000" b="1" dirty="0" smtClean="0">
                <a:effectLst/>
              </a:rPr>
            </a:br>
            <a:r>
              <a:rPr lang="ru-RU" sz="2000" b="1" dirty="0" smtClean="0">
                <a:effectLst/>
              </a:rPr>
              <a:t>по специальности/профессии</a:t>
            </a:r>
            <a:endParaRPr lang="ru-RU" sz="2000" b="1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5615" y="1343618"/>
            <a:ext cx="7776864" cy="52295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2296" indent="0" algn="just">
              <a:spcBef>
                <a:spcPts val="0"/>
              </a:spcBef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. Содержание требований к структурным элементам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программы.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3.1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Спецификация профессиональных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компетенций.</a:t>
            </a:r>
          </a:p>
          <a:p>
            <a:pPr marL="82296" indent="0" algn="just">
              <a:spcBef>
                <a:spcPts val="0"/>
              </a:spcBef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3.2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Спецификация общих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компетенций.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dirty="0"/>
          </a:p>
          <a:p>
            <a:pPr marL="82296" indent="0">
              <a:buNone/>
            </a:pPr>
            <a:endParaRPr lang="ru-RU" sz="2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54" y="7707"/>
            <a:ext cx="1276800" cy="111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0" b="9119"/>
          <a:stretch/>
        </p:blipFill>
        <p:spPr bwMode="auto">
          <a:xfrm>
            <a:off x="1334209" y="1988840"/>
            <a:ext cx="7484814" cy="280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189" y="5229200"/>
            <a:ext cx="738600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7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028384" cy="8367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/>
              <a:t> </a:t>
            </a:r>
            <a:r>
              <a:rPr lang="ru-RU" sz="3600" b="1" dirty="0" smtClean="0">
                <a:effectLst/>
              </a:rPr>
              <a:t>Характерные особенности </a:t>
            </a:r>
            <a:br>
              <a:rPr lang="ru-RU" sz="3600" b="1" dirty="0" smtClean="0">
                <a:effectLst/>
              </a:rPr>
            </a:br>
            <a:r>
              <a:rPr lang="ru-RU" sz="36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ФГОС СПО по ТОП-50:</a:t>
            </a:r>
            <a:r>
              <a:rPr lang="ru-RU" sz="36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15616" y="1051002"/>
          <a:ext cx="7818834" cy="5806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7" cstate="print"/>
          <a:srcRect l="11707" t="10803" r="9196" b="20152"/>
          <a:stretch>
            <a:fillRect/>
          </a:stretch>
        </p:blipFill>
        <p:spPr bwMode="auto">
          <a:xfrm>
            <a:off x="0" y="0"/>
            <a:ext cx="1162135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552" y="1"/>
            <a:ext cx="6520768" cy="9087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effectLst/>
              </a:rPr>
              <a:t>УЧЕБНО-МЕТОДИЧЕСКИЙ КОМПЛЕКС</a:t>
            </a:r>
            <a:br>
              <a:rPr lang="ru-RU" sz="2000" b="1" dirty="0">
                <a:effectLst/>
              </a:rPr>
            </a:br>
            <a:r>
              <a:rPr lang="ru-RU" sz="2000" b="1" dirty="0" smtClean="0">
                <a:effectLst/>
              </a:rPr>
              <a:t>  основной образовательной программы</a:t>
            </a:r>
            <a:r>
              <a:rPr lang="ru-RU" sz="2000" b="1" dirty="0">
                <a:effectLst/>
              </a:rPr>
              <a:t> </a:t>
            </a:r>
            <a:r>
              <a:rPr lang="ru-RU" sz="2000" b="1" dirty="0" smtClean="0">
                <a:effectLst/>
              </a:rPr>
              <a:t>СПО</a:t>
            </a:r>
            <a:br>
              <a:rPr lang="ru-RU" sz="2000" b="1" dirty="0" smtClean="0">
                <a:effectLst/>
              </a:rPr>
            </a:br>
            <a:r>
              <a:rPr lang="ru-RU" sz="2000" b="1" dirty="0" smtClean="0">
                <a:effectLst/>
              </a:rPr>
              <a:t>по специальности/профессии</a:t>
            </a:r>
            <a:endParaRPr lang="ru-RU" sz="2000" b="1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7895" y="936669"/>
            <a:ext cx="7776864" cy="58046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2296" indent="0" algn="just">
              <a:spcBef>
                <a:spcPts val="0"/>
              </a:spcBef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Содержание требований к структурным элементам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программы.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3.3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Формирование конкретизированных требований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по профессиональным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модулям, учебным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дисциплинам.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3.3.1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Конкретизированные требования к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ПМ</a:t>
            </a:r>
          </a:p>
          <a:p>
            <a:pPr marL="82296" indent="0" algn="just">
              <a:spcBef>
                <a:spcPts val="0"/>
              </a:spcBef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82296" indent="0" algn="just">
              <a:spcBef>
                <a:spcPts val="0"/>
              </a:spcBef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3.3.2. Конкретизированные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требования по общепрофессиональным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дисциплинам.</a:t>
            </a: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3.3.3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Конкретизированные требования по математическим и естественно-научным дисциплинам (для специальностей СПО)</a:t>
            </a: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3.3.4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Конкретизированные требования к результатам освоения дисциплин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ОГСЭ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для специальностей СПО)</a:t>
            </a: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/>
              <a:t> </a:t>
            </a:r>
            <a:endParaRPr lang="ru-RU" sz="2000" dirty="0"/>
          </a:p>
          <a:p>
            <a:pPr marL="82296" indent="0">
              <a:buNone/>
            </a:pPr>
            <a:endParaRPr lang="ru-RU" sz="2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22" y="68221"/>
            <a:ext cx="960711" cy="84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67"/>
          <a:stretch/>
        </p:blipFill>
        <p:spPr bwMode="auto">
          <a:xfrm>
            <a:off x="1671666" y="2060848"/>
            <a:ext cx="676932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0"/>
          <a:stretch/>
        </p:blipFill>
        <p:spPr bwMode="auto">
          <a:xfrm>
            <a:off x="1537657" y="5445224"/>
            <a:ext cx="703734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26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1006"/>
            <a:ext cx="6880808" cy="14401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effectLst/>
              </a:rPr>
              <a:t>УЧЕБНО-МЕТОДИЧЕСКИЙ КОМПЛЕКС</a:t>
            </a:r>
            <a:br>
              <a:rPr lang="ru-RU" sz="2400" b="1" dirty="0">
                <a:effectLst/>
              </a:rPr>
            </a:br>
            <a:r>
              <a:rPr lang="ru-RU" sz="2400" b="1" dirty="0" smtClean="0">
                <a:effectLst/>
              </a:rPr>
              <a:t>  основной образовательной программы СПО</a:t>
            </a:r>
            <a:br>
              <a:rPr lang="ru-RU" sz="2400" b="1" dirty="0" smtClean="0">
                <a:effectLst/>
              </a:rPr>
            </a:br>
            <a:r>
              <a:rPr lang="ru-RU" sz="2400" b="1" dirty="0" smtClean="0">
                <a:effectLst/>
              </a:rPr>
              <a:t>по специальности/профессии</a:t>
            </a:r>
            <a:endParaRPr lang="ru-RU" sz="2400" b="1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0326" y="1596480"/>
            <a:ext cx="7776864" cy="47525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2296" indent="0" algn="just">
              <a:spcBef>
                <a:spcPts val="0"/>
              </a:spcBef>
              <a:buNone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Методическая документация, определяющая структуру и организацию образовательного процесса	</a:t>
            </a: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4.1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Рабочий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учебный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4.2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алендарный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учебный график (для рабочих программ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4.3. Контроль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оценка результатов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освоения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образовательной программы	</a:t>
            </a: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4.4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Условия реализации образовательной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программы.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4.4.1. Требования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кадровому составу реализующему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ОПОП.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4.4.2. Требования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материально-техническому оснащению образовательного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процесса.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4.5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Расчеты нормативных затрат оказания государственных услуг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реализации образовательной программы (на одного обучающегося</a:t>
            </a: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5. Приложения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учебных дисциплин, профессиональных модулей, согласно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учебному плану и набор типовых КИМ по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ОПОП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/>
              <a:t> </a:t>
            </a:r>
            <a:endParaRPr lang="ru-RU" sz="2000" dirty="0"/>
          </a:p>
          <a:p>
            <a:pPr marL="82296" indent="0">
              <a:buNone/>
            </a:pPr>
            <a:endParaRPr lang="ru-RU" sz="2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32"/>
            <a:ext cx="1244100" cy="108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56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1006"/>
            <a:ext cx="6880808" cy="14401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effectLst/>
              </a:rPr>
              <a:t>УЧЕБНО-МЕТОДИЧЕСКИЙ КОМПЛЕКС</a:t>
            </a:r>
            <a:br>
              <a:rPr lang="ru-RU" sz="2400" b="1" dirty="0">
                <a:effectLst/>
              </a:rPr>
            </a:br>
            <a:r>
              <a:rPr lang="ru-RU" sz="2400" b="1" dirty="0" smtClean="0">
                <a:effectLst/>
              </a:rPr>
              <a:t>  основной образовательной программы СПО</a:t>
            </a:r>
            <a:br>
              <a:rPr lang="ru-RU" sz="2400" b="1" dirty="0" smtClean="0">
                <a:effectLst/>
              </a:rPr>
            </a:br>
            <a:r>
              <a:rPr lang="ru-RU" sz="2400" b="1" dirty="0" smtClean="0">
                <a:effectLst/>
              </a:rPr>
              <a:t>по специальности/профессии</a:t>
            </a:r>
            <a:endParaRPr lang="ru-RU" sz="2400" b="1" dirty="0"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32"/>
            <a:ext cx="1244100" cy="108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1115616" y="1484784"/>
            <a:ext cx="7848872" cy="5184576"/>
          </a:xfrm>
        </p:spPr>
      </p:pic>
    </p:spTree>
    <p:extLst>
      <p:ext uri="{BB962C8B-B14F-4D97-AF65-F5344CB8AC3E}">
        <p14:creationId xmlns:p14="http://schemas.microsoft.com/office/powerpoint/2010/main" val="305656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5760640" cy="77809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Структура рабочей программы </a:t>
            </a:r>
            <a:br>
              <a:rPr lang="ru-RU" sz="3200" dirty="0" smtClean="0"/>
            </a:br>
            <a:r>
              <a:rPr lang="ru-RU" sz="3200" dirty="0" smtClean="0"/>
              <a:t>учебной дисциплины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844824"/>
            <a:ext cx="7674056" cy="44644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Титульный лист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(лицевая и оборотная сторона)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Содержание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Раздел 1.	Общая характеристика  программы учебной дисциплины.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Раздел 2.	Структура  учебной дисциплины.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Раздел 3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	Условия реализации программы.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Раздел 4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 Контроль и оценка результатов освоения учебной дисциплины.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Раздел 5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	Возможности использования программы   в других ОПОП.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EAE7"/>
              </a:clrFrom>
              <a:clrTo>
                <a:srgbClr val="EEEA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407" y="47059"/>
            <a:ext cx="2543368" cy="158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3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98080" cy="41805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Arial Narrow" pitchFamily="34" charset="0"/>
              </a:rPr>
              <a:t/>
            </a:r>
            <a:br>
              <a:rPr lang="ru-RU" sz="3100" dirty="0" smtClean="0">
                <a:latin typeface="Arial Narrow" pitchFamily="34" charset="0"/>
              </a:rPr>
            </a:br>
            <a:r>
              <a:rPr lang="ru-RU" sz="3100" dirty="0" smtClean="0">
                <a:latin typeface="Arial Narrow" pitchFamily="34" charset="0"/>
              </a:rPr>
              <a:t>Раздел 1. Общая </a:t>
            </a:r>
            <a:r>
              <a:rPr lang="ru-RU" sz="3100" dirty="0">
                <a:latin typeface="Arial Narrow" pitchFamily="34" charset="0"/>
              </a:rPr>
              <a:t>характеристика  программы </a:t>
            </a:r>
            <a:r>
              <a:rPr lang="ru-RU" sz="3100" dirty="0" smtClean="0">
                <a:latin typeface="Arial Narrow" pitchFamily="34" charset="0"/>
              </a:rPr>
              <a:t> УД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76672"/>
            <a:ext cx="7920880" cy="62646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>
                <a:latin typeface="Arial Narrow" pitchFamily="34" charset="0"/>
              </a:rPr>
              <a:t>1.1. Область применения </a:t>
            </a:r>
            <a:r>
              <a:rPr lang="ru-RU" sz="7200" b="1" dirty="0" smtClean="0">
                <a:latin typeface="Arial Narrow" pitchFamily="34" charset="0"/>
              </a:rPr>
              <a:t>рабочей  </a:t>
            </a:r>
            <a:r>
              <a:rPr lang="ru-RU" sz="7200" b="1" dirty="0">
                <a:latin typeface="Arial Narrow" pitchFamily="34" charset="0"/>
              </a:rPr>
              <a:t>программы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latin typeface="Arial Narrow" pitchFamily="34" charset="0"/>
              </a:rPr>
              <a:t>Рабочая  </a:t>
            </a:r>
            <a:r>
              <a:rPr lang="ru-RU" sz="7200" dirty="0">
                <a:latin typeface="Arial Narrow" pitchFamily="34" charset="0"/>
              </a:rPr>
              <a:t>программа учебной дисциплины является частью  </a:t>
            </a:r>
            <a:r>
              <a:rPr lang="ru-RU" sz="7200" dirty="0" smtClean="0">
                <a:latin typeface="Arial Narrow" pitchFamily="34" charset="0"/>
              </a:rPr>
              <a:t>основной профессиональной образовательной </a:t>
            </a:r>
            <a:r>
              <a:rPr lang="ru-RU" sz="7200" dirty="0">
                <a:latin typeface="Arial Narrow" pitchFamily="34" charset="0"/>
              </a:rPr>
              <a:t>программы в соответствии с ФГОС СПО ________ </a:t>
            </a:r>
            <a:r>
              <a:rPr lang="ru-RU" sz="7200" dirty="0" smtClean="0">
                <a:latin typeface="Arial Narrow" pitchFamily="34" charset="0"/>
              </a:rPr>
              <a:t>   ____________________________________________________________</a:t>
            </a:r>
            <a:endParaRPr lang="ru-RU" sz="7200" dirty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i="1" dirty="0" smtClean="0">
                <a:latin typeface="Arial Narrow" pitchFamily="34" charset="0"/>
              </a:rPr>
              <a:t>              (код </a:t>
            </a:r>
            <a:r>
              <a:rPr lang="ru-RU" sz="5600" i="1" dirty="0">
                <a:latin typeface="Arial Narrow" pitchFamily="34" charset="0"/>
              </a:rPr>
              <a:t>и наименование </a:t>
            </a:r>
            <a:r>
              <a:rPr lang="ru-RU" sz="5600" i="1" dirty="0" smtClean="0">
                <a:latin typeface="Arial Narrow" pitchFamily="34" charset="0"/>
              </a:rPr>
              <a:t>)  </a:t>
            </a:r>
            <a:endParaRPr lang="ru-RU" sz="5600" i="1" dirty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>
                <a:latin typeface="Arial Narrow" pitchFamily="34" charset="0"/>
              </a:rPr>
              <a:t>1.2</a:t>
            </a:r>
            <a:r>
              <a:rPr lang="ru-RU" sz="7200" b="1" dirty="0">
                <a:latin typeface="Arial Narrow" pitchFamily="34" charset="0"/>
              </a:rPr>
              <a:t>. Место дисциплины в структуре основной профессиональной образовательной программы: </a:t>
            </a:r>
            <a:r>
              <a:rPr lang="ru-RU" sz="7200" dirty="0" smtClean="0">
                <a:latin typeface="Arial Narrow" pitchFamily="34" charset="0"/>
              </a:rPr>
              <a:t>_____________________________________________</a:t>
            </a:r>
            <a:endParaRPr lang="ru-RU" sz="7200" dirty="0">
              <a:latin typeface="Arial Narrow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i="1" dirty="0" smtClean="0">
                <a:latin typeface="Arial Narrow" pitchFamily="34" charset="0"/>
              </a:rPr>
              <a:t>                                                                            (указать </a:t>
            </a:r>
            <a:r>
              <a:rPr lang="ru-RU" sz="5600" i="1" dirty="0">
                <a:latin typeface="Arial Narrow" pitchFamily="34" charset="0"/>
              </a:rPr>
              <a:t>принадлежность дисциплины к учебному </a:t>
            </a:r>
            <a:r>
              <a:rPr lang="ru-RU" sz="5600" i="1" dirty="0" smtClean="0">
                <a:latin typeface="Arial Narrow" pitchFamily="34" charset="0"/>
              </a:rPr>
              <a:t>цикл</a:t>
            </a:r>
            <a:r>
              <a:rPr lang="ru-RU" sz="5600" i="1" dirty="0">
                <a:latin typeface="Arial Narrow" pitchFamily="34" charset="0"/>
              </a:rPr>
              <a:t>у</a:t>
            </a:r>
            <a:r>
              <a:rPr lang="ru-RU" sz="5600" i="1" dirty="0" smtClean="0">
                <a:latin typeface="Arial Narrow" pitchFamily="34" charset="0"/>
              </a:rPr>
              <a:t> )</a:t>
            </a:r>
            <a:endParaRPr lang="ru-RU" sz="5600" i="1" dirty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>
                <a:latin typeface="Arial Narrow" pitchFamily="34" charset="0"/>
              </a:rPr>
              <a:t>1.3</a:t>
            </a:r>
            <a:r>
              <a:rPr lang="ru-RU" sz="7200" b="1" dirty="0">
                <a:latin typeface="Arial Narrow" pitchFamily="34" charset="0"/>
              </a:rPr>
              <a:t>. Цель и планируемые результаты освоения дисциплины: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latin typeface="Arial Narrow" pitchFamily="34" charset="0"/>
              </a:rPr>
              <a:t>В </a:t>
            </a:r>
            <a:r>
              <a:rPr lang="ru-RU" sz="7200" dirty="0">
                <a:latin typeface="Arial Narrow" pitchFamily="34" charset="0"/>
              </a:rPr>
              <a:t>результате освоения дисциплины обучающийся должен уметь</a:t>
            </a:r>
            <a:r>
              <a:rPr lang="ru-RU" sz="7200" dirty="0" smtClean="0">
                <a:latin typeface="Arial Narrow" pitchFamily="34" charset="0"/>
              </a:rPr>
              <a:t>:  _________________</a:t>
            </a:r>
            <a:endParaRPr lang="ru-RU" sz="7200" dirty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latin typeface="Arial Narrow" pitchFamily="34" charset="0"/>
              </a:rPr>
              <a:t>В результате освоения дисциплины обучающийся должен знать</a:t>
            </a:r>
            <a:r>
              <a:rPr lang="ru-RU" sz="7200" dirty="0" smtClean="0">
                <a:latin typeface="Arial Narrow" pitchFamily="34" charset="0"/>
              </a:rPr>
              <a:t>: __________________</a:t>
            </a:r>
            <a:endParaRPr lang="ru-RU" sz="7200" dirty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latin typeface="Arial Narrow" pitchFamily="34" charset="0"/>
              </a:rPr>
              <a:t>В </a:t>
            </a:r>
            <a:r>
              <a:rPr lang="ru-RU" sz="7200" dirty="0">
                <a:latin typeface="Arial Narrow" pitchFamily="34" charset="0"/>
              </a:rPr>
              <a:t>результате освоения дисциплины обучающийся осваивает элементы компетенций</a:t>
            </a:r>
            <a:r>
              <a:rPr lang="ru-RU" sz="7200" dirty="0" smtClean="0">
                <a:latin typeface="Arial Narrow" pitchFamily="34" charset="0"/>
              </a:rPr>
              <a:t>:</a:t>
            </a:r>
          </a:p>
          <a:p>
            <a:pPr marL="82296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7200" dirty="0">
              <a:latin typeface="Arial Narrow" pitchFamily="34" charset="0"/>
            </a:endParaRPr>
          </a:p>
          <a:p>
            <a:pPr marL="8229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latin typeface="Arial Narrow" pitchFamily="34" charset="0"/>
              </a:rPr>
              <a:t>	</a:t>
            </a:r>
          </a:p>
          <a:p>
            <a:pPr marL="8229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latin typeface="Arial Narrow" pitchFamily="34" charset="0"/>
              </a:rPr>
              <a:t>		</a:t>
            </a:r>
            <a:endParaRPr lang="ru-RU" sz="4000" dirty="0">
              <a:latin typeface="Arial Narrow" pitchFamily="34" charset="0"/>
            </a:endParaRPr>
          </a:p>
          <a:p>
            <a:pPr marL="8229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latin typeface="Arial Narrow" pitchFamily="34" charset="0"/>
              </a:rPr>
              <a:t>	</a:t>
            </a:r>
          </a:p>
          <a:p>
            <a:pPr marL="8229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latin typeface="Arial Narrow" pitchFamily="34" charset="0"/>
              </a:rPr>
              <a:t>	</a:t>
            </a:r>
            <a:r>
              <a:rPr lang="ru-RU" sz="7200" dirty="0" smtClean="0">
                <a:latin typeface="Arial Narrow" pitchFamily="34" charset="0"/>
              </a:rPr>
              <a:t> </a:t>
            </a:r>
            <a:endParaRPr lang="ru-RU" sz="7200" dirty="0">
              <a:latin typeface="Arial Narrow" pitchFamily="34" charset="0"/>
            </a:endParaRPr>
          </a:p>
          <a:p>
            <a:pPr marL="8229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latin typeface="Arial Narrow" pitchFamily="34" charset="0"/>
              </a:rPr>
              <a:t>	</a:t>
            </a:r>
          </a:p>
          <a:p>
            <a:pPr marL="8229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latin typeface="Arial Narrow" pitchFamily="34" charset="0"/>
              </a:rPr>
              <a:t>	</a:t>
            </a:r>
            <a:r>
              <a:rPr lang="ru-RU" sz="7200" dirty="0" smtClean="0">
                <a:latin typeface="Arial Narrow" pitchFamily="34" charset="0"/>
              </a:rPr>
              <a:t> </a:t>
            </a:r>
            <a:endParaRPr lang="ru-RU" sz="7200" dirty="0">
              <a:latin typeface="Arial Narrow" pitchFamily="34" charset="0"/>
            </a:endParaRPr>
          </a:p>
          <a:p>
            <a:pPr marL="8229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latin typeface="Arial Narrow" pitchFamily="34" charset="0"/>
              </a:rPr>
              <a:t>	</a:t>
            </a:r>
            <a:r>
              <a:rPr lang="ru-RU" sz="7200" dirty="0" smtClean="0">
                <a:latin typeface="Arial Narrow" pitchFamily="34" charset="0"/>
              </a:rPr>
              <a:t> </a:t>
            </a:r>
            <a:r>
              <a:rPr lang="ru-RU" sz="7200" dirty="0">
                <a:latin typeface="Arial Narrow" pitchFamily="34" charset="0"/>
              </a:rPr>
              <a:t>	 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859086"/>
              </p:ext>
            </p:extLst>
          </p:nvPr>
        </p:nvGraphicFramePr>
        <p:xfrm>
          <a:off x="1259632" y="3861048"/>
          <a:ext cx="763284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592"/>
                <a:gridCol w="6499256"/>
              </a:tblGrid>
              <a:tr h="2327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Код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Наименование общих компетенций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12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ОК 1.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2296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91A7"/>
                        </a:buClr>
                        <a:buSzPct val="80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……..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5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ОК N.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2296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91A7"/>
                        </a:buClr>
                        <a:buSzPct val="80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……..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770618"/>
              </p:ext>
            </p:extLst>
          </p:nvPr>
        </p:nvGraphicFramePr>
        <p:xfrm>
          <a:off x="1259632" y="4941168"/>
          <a:ext cx="7632848" cy="1694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648072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Код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Наименование видов деятельности и профессиональных компетенций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126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ВД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1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2296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91A7"/>
                        </a:buClr>
                        <a:buSzPct val="80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58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ПК 1.1.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2296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91A7"/>
                        </a:buClr>
                        <a:buSzPct val="80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92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ВД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N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2296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91A7"/>
                        </a:buClr>
                        <a:buSzPct val="80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247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ПК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N.1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2296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91A7"/>
                        </a:buClr>
                        <a:buSzPct val="80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84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238" y="116632"/>
            <a:ext cx="7498080" cy="41805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latin typeface="Arial Narrow" pitchFamily="34" charset="0"/>
              </a:rPr>
              <a:t>Раздел 2. Структура  учебной дисциплины</a:t>
            </a:r>
            <a:r>
              <a:rPr lang="ru-RU" sz="2400" b="1" dirty="0">
                <a:latin typeface="Arial Narrow" pitchFamily="34" charset="0"/>
              </a:rPr>
              <a:t/>
            </a:r>
            <a:br>
              <a:rPr lang="ru-RU" sz="2400" b="1" dirty="0">
                <a:latin typeface="Arial Narrow" pitchFamily="34" charset="0"/>
              </a:rPr>
            </a:br>
            <a:endParaRPr lang="ru-RU" sz="2400" b="1" dirty="0">
              <a:latin typeface="Arial Narrow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253862"/>
              </p:ext>
            </p:extLst>
          </p:nvPr>
        </p:nvGraphicFramePr>
        <p:xfrm>
          <a:off x="1267205" y="1412776"/>
          <a:ext cx="7499350" cy="410108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681059"/>
                <a:gridCol w="1818291"/>
              </a:tblGrid>
              <a:tr h="311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Вид учебной работы</a:t>
                      </a:r>
                      <a:endParaRPr lang="ru-RU" sz="18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Объем часов</a:t>
                      </a:r>
                      <a:endParaRPr lang="ru-RU" sz="18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Суммарная учебная нагрузка во взаимодействии </a:t>
                      </a:r>
                      <a:r>
                        <a:rPr lang="ru-RU" sz="1800" b="1" dirty="0" smtClean="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                                 с </a:t>
                      </a:r>
                      <a:r>
                        <a:rPr lang="ru-RU" sz="1800" b="1" dirty="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преподавателем</a:t>
                      </a:r>
                      <a:endParaRPr lang="ru-RU" sz="18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i="1" dirty="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Самостоятельная работа </a:t>
                      </a:r>
                      <a:endParaRPr lang="ru-RU" sz="18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i="1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ru-RU" sz="180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Объем образовательной программы </a:t>
                      </a:r>
                      <a:endParaRPr lang="ru-RU" sz="18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5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теоретическое обучение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лабораторные работы (если предусмотрено)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практические занятия (если предусмотрено)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курсовая работа (проект) (если предусмотрено)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контрольная работа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i="1" dirty="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Самостоятельная работа </a:t>
                      </a:r>
                      <a:endParaRPr lang="ru-RU" sz="18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5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Промежуточная аттестация проводится в форме </a:t>
                      </a:r>
                      <a:r>
                        <a:rPr lang="ru-RU" sz="1800" i="1" dirty="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(указать)</a:t>
                      </a:r>
                      <a:endParaRPr lang="ru-RU" sz="18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59632" y="940221"/>
            <a:ext cx="745738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2.1. Объем учебной дисциплины и виды учебной работы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1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3648" y="17964"/>
            <a:ext cx="7498080" cy="41805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latin typeface="Arial Narrow" pitchFamily="34" charset="0"/>
              </a:rPr>
              <a:t>Раздел 2. Структура  учебной дисциплины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67205" y="284607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 Narrow" pitchFamily="34" charset="0"/>
              </a:rPr>
              <a:t>2.2. Тематический план и содержание учебной дисциплины 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661921"/>
              </p:ext>
            </p:extLst>
          </p:nvPr>
        </p:nvGraphicFramePr>
        <p:xfrm>
          <a:off x="1403648" y="653939"/>
          <a:ext cx="6552728" cy="6447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Документ" r:id="rId3" imgW="6276137" imgH="7979566" progId="Word.Document.12">
                  <p:embed/>
                </p:oleObj>
              </mc:Choice>
              <mc:Fallback>
                <p:oleObj name="Документ" r:id="rId3" imgW="6276137" imgH="7979566" progId="Word.Document.12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653939"/>
                        <a:ext cx="6552728" cy="64474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792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700" b="1" dirty="0" smtClean="0">
                <a:latin typeface="Arial Narrow" pitchFamily="34" charset="0"/>
              </a:rPr>
              <a:t>Раздел 3. Условия реализации программы 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20688"/>
            <a:ext cx="7704856" cy="623731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>
                <a:latin typeface="Arial Narrow" pitchFamily="34" charset="0"/>
              </a:rPr>
              <a:t>3.1. Материально-техническое обеспечение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latin typeface="Arial Narrow" pitchFamily="34" charset="0"/>
              </a:rPr>
              <a:t>Реализация программы предполагает наличие учебных кабинетов </a:t>
            </a:r>
            <a:r>
              <a:rPr lang="ru-RU" sz="5600" dirty="0" smtClean="0">
                <a:latin typeface="Arial Narrow" pitchFamily="34" charset="0"/>
              </a:rPr>
              <a:t>_______________________; </a:t>
            </a:r>
            <a:r>
              <a:rPr lang="ru-RU" sz="5600" dirty="0">
                <a:latin typeface="Arial Narrow" pitchFamily="34" charset="0"/>
              </a:rPr>
              <a:t>					 </a:t>
            </a:r>
            <a:r>
              <a:rPr lang="ru-RU" sz="5600" dirty="0" smtClean="0">
                <a:latin typeface="Arial Narrow" pitchFamily="34" charset="0"/>
              </a:rPr>
              <a:t>                        </a:t>
            </a:r>
            <a:r>
              <a:rPr lang="ru-RU" sz="4800" i="1" dirty="0" smtClean="0">
                <a:latin typeface="Arial Narrow" pitchFamily="34" charset="0"/>
              </a:rPr>
              <a:t>указывается </a:t>
            </a:r>
            <a:r>
              <a:rPr lang="ru-RU" sz="4800" i="1" dirty="0">
                <a:latin typeface="Arial Narrow" pitchFamily="34" charset="0"/>
              </a:rPr>
              <a:t>наименование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latin typeface="Arial Narrow" pitchFamily="34" charset="0"/>
              </a:rPr>
              <a:t>мастерских ____________________; лабораторий _________________.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i="1" dirty="0">
                <a:latin typeface="Arial Narrow" pitchFamily="34" charset="0"/>
              </a:rPr>
              <a:t>                       </a:t>
            </a:r>
            <a:r>
              <a:rPr lang="ru-RU" sz="4800" i="1" dirty="0" smtClean="0">
                <a:latin typeface="Arial Narrow" pitchFamily="34" charset="0"/>
              </a:rPr>
              <a:t> указываются </a:t>
            </a:r>
            <a:r>
              <a:rPr lang="ru-RU" sz="4800" i="1" dirty="0">
                <a:latin typeface="Arial Narrow" pitchFamily="34" charset="0"/>
              </a:rPr>
              <a:t>при наличии                         </a:t>
            </a:r>
            <a:r>
              <a:rPr lang="ru-RU" sz="4800" i="1" dirty="0" smtClean="0">
                <a:latin typeface="Arial Narrow" pitchFamily="34" charset="0"/>
              </a:rPr>
              <a:t>        указываются </a:t>
            </a:r>
            <a:r>
              <a:rPr lang="ru-RU" sz="4800" i="1" dirty="0">
                <a:latin typeface="Arial Narrow" pitchFamily="34" charset="0"/>
              </a:rPr>
              <a:t>при </a:t>
            </a:r>
            <a:r>
              <a:rPr lang="ru-RU" sz="4800" i="1" dirty="0" smtClean="0">
                <a:latin typeface="Arial Narrow" pitchFamily="34" charset="0"/>
              </a:rPr>
              <a:t>наличии</a:t>
            </a:r>
            <a:endParaRPr lang="ru-RU" sz="4800" i="1" dirty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latin typeface="Arial Narrow" pitchFamily="34" charset="0"/>
              </a:rPr>
              <a:t>Оборудование учебного кабинета и рабочих мест кабинета </a:t>
            </a:r>
            <a:r>
              <a:rPr lang="ru-RU" sz="5600" dirty="0" smtClean="0">
                <a:latin typeface="Arial Narrow" pitchFamily="34" charset="0"/>
              </a:rPr>
              <a:t>«______________________»: </a:t>
            </a:r>
            <a:endParaRPr lang="ru-RU" sz="5600" dirty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Arial Narrow" pitchFamily="34" charset="0"/>
              </a:rPr>
              <a:t>____________________________________________________________________________________________</a:t>
            </a:r>
            <a:endParaRPr lang="ru-RU" sz="5600" dirty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latin typeface="Arial Narrow" pitchFamily="34" charset="0"/>
              </a:rPr>
              <a:t>Оборудование мастерской и рабочих мест мастерской «________________»: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Arial Narrow" pitchFamily="34" charset="0"/>
              </a:rPr>
              <a:t>____________________________________________________________________________________________</a:t>
            </a:r>
            <a:endParaRPr lang="ru-RU" sz="5600" dirty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latin typeface="Arial Narrow" pitchFamily="34" charset="0"/>
              </a:rPr>
              <a:t>Оборудование лаборатории и рабочих мест лаборатории «__________»: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latin typeface="Arial Narrow" pitchFamily="34" charset="0"/>
              </a:rPr>
              <a:t> </a:t>
            </a:r>
            <a:r>
              <a:rPr lang="ru-RU" sz="5600" dirty="0" smtClean="0">
                <a:latin typeface="Arial Narrow" pitchFamily="34" charset="0"/>
              </a:rPr>
              <a:t>___________________________________________________________________________________________</a:t>
            </a:r>
            <a:endParaRPr lang="ru-RU" sz="5600" dirty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>
                <a:latin typeface="Arial Narrow" pitchFamily="34" charset="0"/>
              </a:rPr>
              <a:t>3.2. Информационное обеспечение обучения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Arial Narrow" pitchFamily="34" charset="0"/>
              </a:rPr>
              <a:t>Основные </a:t>
            </a:r>
            <a:r>
              <a:rPr lang="ru-RU" sz="5600" dirty="0">
                <a:latin typeface="Arial Narrow" pitchFamily="34" charset="0"/>
              </a:rPr>
              <a:t>источники (печатные издания):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latin typeface="Arial Narrow" pitchFamily="34" charset="0"/>
              </a:rPr>
              <a:t>1</a:t>
            </a:r>
            <a:r>
              <a:rPr lang="ru-RU" sz="5600" dirty="0" smtClean="0">
                <a:latin typeface="Arial Narrow" pitchFamily="34" charset="0"/>
              </a:rPr>
              <a:t>. ………………</a:t>
            </a:r>
            <a:endParaRPr lang="ru-RU" sz="5600" dirty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latin typeface="Arial Narrow" pitchFamily="34" charset="0"/>
              </a:rPr>
              <a:t>2</a:t>
            </a:r>
            <a:r>
              <a:rPr lang="ru-RU" sz="5600" dirty="0" smtClean="0">
                <a:latin typeface="Arial Narrow" pitchFamily="34" charset="0"/>
              </a:rPr>
              <a:t>. ………………</a:t>
            </a:r>
            <a:endParaRPr lang="ru-RU" sz="5600" dirty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latin typeface="Arial Narrow" pitchFamily="34" charset="0"/>
              </a:rPr>
              <a:t>3</a:t>
            </a:r>
            <a:r>
              <a:rPr lang="ru-RU" sz="5600" dirty="0" smtClean="0">
                <a:latin typeface="Arial Narrow" pitchFamily="34" charset="0"/>
              </a:rPr>
              <a:t>. ………………</a:t>
            </a:r>
            <a:endParaRPr lang="ru-RU" sz="5600" dirty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latin typeface="Arial Narrow" pitchFamily="34" charset="0"/>
              </a:rPr>
              <a:t>                    </a:t>
            </a:r>
            <a:r>
              <a:rPr lang="ru-RU" sz="5600" dirty="0" smtClean="0">
                <a:latin typeface="Arial Narrow" pitchFamily="34" charset="0"/>
              </a:rPr>
              <a:t>(</a:t>
            </a:r>
            <a:r>
              <a:rPr lang="ru-RU" sz="5600" dirty="0">
                <a:latin typeface="Arial Narrow" pitchFamily="34" charset="0"/>
              </a:rPr>
              <a:t>электронные издания):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latin typeface="Arial Narrow" pitchFamily="34" charset="0"/>
              </a:rPr>
              <a:t>     1</a:t>
            </a:r>
            <a:r>
              <a:rPr lang="ru-RU" sz="5600" dirty="0" smtClean="0">
                <a:latin typeface="Arial Narrow" pitchFamily="34" charset="0"/>
              </a:rPr>
              <a:t>. …</a:t>
            </a:r>
            <a:endParaRPr lang="ru-RU" sz="5600" dirty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latin typeface="Arial Narrow" pitchFamily="34" charset="0"/>
              </a:rPr>
              <a:t>     ….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latin typeface="Arial Narrow" pitchFamily="34" charset="0"/>
              </a:rPr>
              <a:t>Дополнительные источники (печатные издания)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latin typeface="Arial Narrow" pitchFamily="34" charset="0"/>
              </a:rPr>
              <a:t>1</a:t>
            </a:r>
            <a:r>
              <a:rPr lang="ru-RU" sz="5600" dirty="0" smtClean="0">
                <a:latin typeface="Arial Narrow" pitchFamily="34" charset="0"/>
              </a:rPr>
              <a:t>. ………………</a:t>
            </a:r>
            <a:endParaRPr lang="ru-RU" sz="5600" dirty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latin typeface="Arial Narrow" pitchFamily="34" charset="0"/>
              </a:rPr>
              <a:t>2.	………………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Arial Narrow" pitchFamily="34" charset="0"/>
              </a:rPr>
              <a:t> …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Arial Narrow" pitchFamily="34" charset="0"/>
              </a:rPr>
              <a:t>                    (</a:t>
            </a:r>
            <a:r>
              <a:rPr lang="ru-RU" sz="5600" dirty="0">
                <a:latin typeface="Arial Narrow" pitchFamily="34" charset="0"/>
              </a:rPr>
              <a:t>электронные издания</a:t>
            </a:r>
            <a:r>
              <a:rPr lang="ru-RU" sz="5600" dirty="0" smtClean="0">
                <a:latin typeface="Arial Narrow" pitchFamily="34" charset="0"/>
              </a:rPr>
              <a:t>)</a:t>
            </a:r>
            <a:endParaRPr lang="ru-RU" sz="5600" dirty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latin typeface="Arial Narrow" pitchFamily="34" charset="0"/>
              </a:rPr>
              <a:t>3.3</a:t>
            </a:r>
            <a:r>
              <a:rPr lang="ru-RU" sz="5600" b="1" dirty="0">
                <a:latin typeface="Arial Narrow" pitchFamily="34" charset="0"/>
              </a:rPr>
              <a:t>. Организация образовательного процесса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Arial Narrow" pitchFamily="34" charset="0"/>
              </a:rPr>
              <a:t>____________________________________________________________________________</a:t>
            </a:r>
            <a:endParaRPr lang="ru-RU" sz="5600" dirty="0"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>
                <a:latin typeface="Arial Narrow" pitchFamily="34" charset="0"/>
              </a:rPr>
              <a:t>3.4. Кадровое обеспечение образовательного процесса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latin typeface="Arial Narrow" pitchFamily="34" charset="0"/>
              </a:rPr>
              <a:t>Требования к квалификации педагогических кадров_____________________________.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Arial Narrow" pitchFamily="34" charset="0"/>
              </a:rPr>
              <a:t> </a:t>
            </a:r>
            <a:endParaRPr lang="ru-RU" sz="5600" dirty="0"/>
          </a:p>
          <a:p>
            <a:pPr marL="0">
              <a:lnSpc>
                <a:spcPct val="12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1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Arial Narrow" pitchFamily="34" charset="0"/>
              </a:rPr>
              <a:t>4. Контроль и оценка результатов освоения </a:t>
            </a:r>
            <a:br>
              <a:rPr lang="ru-RU" sz="2400" b="1" dirty="0" smtClean="0">
                <a:latin typeface="Arial Narrow" pitchFamily="34" charset="0"/>
              </a:rPr>
            </a:br>
            <a:r>
              <a:rPr lang="ru-RU" sz="2400" b="1" dirty="0" smtClean="0">
                <a:latin typeface="Arial Narrow" pitchFamily="34" charset="0"/>
              </a:rPr>
              <a:t>учебной дисциплины</a:t>
            </a:r>
            <a:endParaRPr lang="ru-RU" sz="2400" b="1" dirty="0">
              <a:latin typeface="Arial Narrow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159161"/>
              </p:ext>
            </p:extLst>
          </p:nvPr>
        </p:nvGraphicFramePr>
        <p:xfrm>
          <a:off x="1187624" y="1340768"/>
          <a:ext cx="7499350" cy="21259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12368"/>
                <a:gridCol w="2160240"/>
                <a:gridCol w="202674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Результаты обучения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Критерии оценки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Формы и методы оценки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Перечень знаний, осваиваемых в рамках дисциплины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Характеристики демонстрируемых знаний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Чем и как проверяется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Перечень умений, осваиваемых в рамках дисциплины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75384" y="4437112"/>
            <a:ext cx="710107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atin typeface="Arial Narrow" pitchFamily="34" charset="0"/>
              </a:rPr>
              <a:t>Указываются </a:t>
            </a:r>
            <a:r>
              <a:rPr lang="ru-RU" sz="2000" i="1" dirty="0">
                <a:latin typeface="Arial Narrow" pitchFamily="34" charset="0"/>
              </a:rPr>
              <a:t>наименования </a:t>
            </a:r>
            <a:r>
              <a:rPr lang="ru-RU" sz="2000" i="1" dirty="0" smtClean="0">
                <a:latin typeface="Arial Narrow" pitchFamily="34" charset="0"/>
              </a:rPr>
              <a:t>ОПОП </a:t>
            </a:r>
            <a:r>
              <a:rPr lang="ru-RU" sz="2000" i="1" dirty="0">
                <a:latin typeface="Arial Narrow" pitchFamily="34" charset="0"/>
              </a:rPr>
              <a:t>в которых есть данная дисциплина и по которым возможно использование данной программы в случаях наличия сведений.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3846238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5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Возможности использования программы в других </a:t>
            </a:r>
            <a:r>
              <a:rPr lang="ru-RU" sz="2400" b="1" dirty="0">
                <a:solidFill>
                  <a:srgbClr val="4F271C">
                    <a:lumMod val="75000"/>
                  </a:srgbClr>
                </a:solidFill>
                <a:latin typeface="Arial Narrow" pitchFamily="34" charset="0"/>
              </a:rPr>
              <a:t>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ПОП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72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82825"/>
            <a:ext cx="4966740" cy="1101959"/>
          </a:xfrm>
        </p:spPr>
        <p:txBody>
          <a:bodyPr>
            <a:noAutofit/>
          </a:bodyPr>
          <a:lstStyle/>
          <a:p>
            <a:pPr lvl="0" algn="ctr"/>
            <a:r>
              <a:rPr lang="ru-RU" sz="3200" b="1" dirty="0" smtClean="0">
                <a:solidFill>
                  <a:schemeClr val="tx2"/>
                </a:solidFill>
                <a:effectLst/>
                <a:latin typeface="Arial Narrow" pitchFamily="34" charset="0"/>
                <a:ea typeface="Times New Roman" pitchFamily="18" charset="0"/>
              </a:rPr>
              <a:t>Структура программы </a:t>
            </a:r>
            <a:br>
              <a:rPr lang="ru-RU" sz="3200" b="1" dirty="0" smtClean="0">
                <a:solidFill>
                  <a:schemeClr val="tx2"/>
                </a:solidFill>
                <a:effectLst/>
                <a:latin typeface="Arial Narrow" pitchFamily="34" charset="0"/>
                <a:ea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effectLst/>
                <a:latin typeface="Arial Narrow" pitchFamily="34" charset="0"/>
                <a:ea typeface="Times New Roman" pitchFamily="18" charset="0"/>
              </a:rPr>
              <a:t>профессионального модуля</a:t>
            </a:r>
            <a:r>
              <a:rPr lang="ru-RU" sz="3200" dirty="0">
                <a:solidFill>
                  <a:schemeClr val="tx2"/>
                </a:solidFill>
                <a:effectLst/>
                <a:latin typeface="Arial Narrow" pitchFamily="34" charset="0"/>
              </a:rPr>
              <a:t/>
            </a:r>
            <a:br>
              <a:rPr lang="ru-RU" sz="3200" dirty="0">
                <a:solidFill>
                  <a:schemeClr val="tx2"/>
                </a:solidFill>
                <a:effectLst/>
                <a:latin typeface="Arial Narrow" pitchFamily="34" charset="0"/>
              </a:rPr>
            </a:br>
            <a:endParaRPr lang="ru-RU" sz="32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5" y="1556792"/>
            <a:ext cx="7736134" cy="47397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0900" lvl="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Титульный лист 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(лицевая и оборотная сторона)</a:t>
            </a:r>
          </a:p>
          <a:p>
            <a:pPr marL="450900" lvl="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Содержание</a:t>
            </a:r>
          </a:p>
          <a:p>
            <a:pPr marL="450900" lvl="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1. Общая характеристика рабочей программы профессионального модуля</a:t>
            </a:r>
          </a:p>
          <a:p>
            <a:pPr marL="450900" lvl="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2. Структура и содержание профессионального модуля</a:t>
            </a:r>
          </a:p>
          <a:p>
            <a:pPr marL="450900" lvl="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3. Условия реализации программы </a:t>
            </a:r>
          </a:p>
          <a:p>
            <a:pPr marL="450900" lvl="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4. Контроль и оценка результатов освоения профессионального модуля </a:t>
            </a:r>
            <a:endParaRPr lang="ru-RU" sz="2800" b="1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DE9E6"/>
              </a:clrFrom>
              <a:clrTo>
                <a:srgbClr val="EDE9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412" y="31169"/>
            <a:ext cx="2337347" cy="145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74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52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04415" y="1196752"/>
            <a:ext cx="7871271" cy="5509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01. Решать задачи и проблемные ситуации применительно  к профессиональным и социальным контекстам.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ОК 02. Осуществлять поиск, анализ и интерпретацию информации, необходимой для выполнения задач профессиональной деятельности.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ОК 03. Планировать и реализовывать собственное профессиональное и личностное развитие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ОК 04. Работать в коллективе и команде, эффективно взаимодействовать с коллегами, руководством, клиентами 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ОК 05. Осуществлять устную и письменную коммуникацию на государственном языке с учетом особенностей социального и культурного контекста.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ОК 06. Проявлять гражданско-патриотическую  позицию, демонстрировать осознанное поведение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 основе общечеловеческих ценностей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ОК 07. Содействовать сохранению окружающей среды, ресурсосбережению, эффективно действовать     в  чрезвычайных ситуациях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ОК 08. Использовать средства физической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культуры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для сохранения и укрепления здоровья в процессе профессиональной деятельности и поддержания необходимого уровня физической подготовленности.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ОК 09. Использовать информационные технологии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профессиональной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ОК 10. Пользоваться профессиональной документацией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государственном и иностранном языке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ОК 11. Планировать предпринимательскую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профессиональной сфере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65225" y="130859"/>
            <a:ext cx="7749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Перечень общих компетенций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по </a:t>
            </a:r>
            <a:r>
              <a:rPr lang="ru-RU" sz="2400" b="1" dirty="0">
                <a:solidFill>
                  <a:schemeClr val="tx2"/>
                </a:solidFill>
              </a:rPr>
              <a:t>ФГОС СПО по ТОП-50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346050"/>
          </a:xfrm>
        </p:spPr>
        <p:txBody>
          <a:bodyPr>
            <a:noAutofit/>
          </a:bodyPr>
          <a:lstStyle/>
          <a:p>
            <a:pPr marL="450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tx2"/>
                </a:solidFill>
                <a:effectLst/>
                <a:latin typeface="Arial Narrow" pitchFamily="34" charset="0"/>
                <a:ea typeface="Times New Roman"/>
                <a:cs typeface="Times New Roman"/>
              </a:rPr>
              <a:t> </a:t>
            </a:r>
            <a:br>
              <a:rPr lang="ru-RU" sz="2400" b="1" dirty="0" smtClean="0">
                <a:solidFill>
                  <a:schemeClr val="tx2"/>
                </a:solidFill>
                <a:effectLst/>
                <a:latin typeface="Arial Narrow" pitchFamily="34" charset="0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chemeClr val="tx2"/>
                </a:solidFill>
                <a:effectLst/>
                <a:latin typeface="Arial Narrow" pitchFamily="34" charset="0"/>
                <a:ea typeface="Times New Roman"/>
                <a:cs typeface="Times New Roman"/>
              </a:rPr>
              <a:t>1. Общая характеристика рабочей программы ПМ  </a:t>
            </a:r>
            <a:br>
              <a:rPr lang="ru-RU" sz="2400" b="1" dirty="0" smtClean="0">
                <a:solidFill>
                  <a:schemeClr val="tx2"/>
                </a:solidFill>
                <a:effectLst/>
                <a:latin typeface="Arial Narrow" pitchFamily="34" charset="0"/>
                <a:ea typeface="Times New Roman"/>
                <a:cs typeface="Times New Roman"/>
              </a:rPr>
            </a:br>
            <a:endParaRPr lang="ru-RU" sz="2400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7"/>
          <a:stretch/>
        </p:blipFill>
        <p:spPr bwMode="auto">
          <a:xfrm>
            <a:off x="1115616" y="1426029"/>
            <a:ext cx="7855231" cy="504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756084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08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346050"/>
          </a:xfrm>
        </p:spPr>
        <p:txBody>
          <a:bodyPr>
            <a:noAutofit/>
          </a:bodyPr>
          <a:lstStyle/>
          <a:p>
            <a:pPr marL="450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tx2"/>
                </a:solidFill>
                <a:effectLst/>
                <a:latin typeface="Arial Narrow" pitchFamily="34" charset="0"/>
                <a:ea typeface="Times New Roman"/>
                <a:cs typeface="Times New Roman"/>
              </a:rPr>
              <a:t> </a:t>
            </a:r>
            <a:br>
              <a:rPr lang="ru-RU" sz="2400" b="1" dirty="0" smtClean="0">
                <a:solidFill>
                  <a:schemeClr val="tx2"/>
                </a:solidFill>
                <a:effectLst/>
                <a:latin typeface="Arial Narrow" pitchFamily="34" charset="0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chemeClr val="tx2"/>
                </a:solidFill>
                <a:effectLst/>
                <a:latin typeface="Arial Narrow" pitchFamily="34" charset="0"/>
                <a:ea typeface="Times New Roman"/>
                <a:cs typeface="Times New Roman"/>
              </a:rPr>
              <a:t>1. Общая характеристика рабочей программы ПМ  </a:t>
            </a:r>
            <a:br>
              <a:rPr lang="ru-RU" sz="2400" b="1" dirty="0" smtClean="0">
                <a:solidFill>
                  <a:schemeClr val="tx2"/>
                </a:solidFill>
                <a:effectLst/>
                <a:latin typeface="Arial Narrow" pitchFamily="34" charset="0"/>
                <a:ea typeface="Times New Roman"/>
                <a:cs typeface="Times New Roman"/>
              </a:rPr>
            </a:br>
            <a:endParaRPr lang="ru-RU" sz="2400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22"/>
          <a:stretch/>
        </p:blipFill>
        <p:spPr bwMode="auto">
          <a:xfrm>
            <a:off x="1187624" y="620688"/>
            <a:ext cx="7682597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95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188640"/>
            <a:ext cx="7498080" cy="34605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Arial Narrow" pitchFamily="34" charset="0"/>
              </a:rPr>
              <a:t>2. Структура и содержание профессионального модуля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948353"/>
              </p:ext>
            </p:extLst>
          </p:nvPr>
        </p:nvGraphicFramePr>
        <p:xfrm>
          <a:off x="1115615" y="1020798"/>
          <a:ext cx="7999108" cy="414595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80121"/>
                <a:gridCol w="1368152"/>
                <a:gridCol w="864096"/>
                <a:gridCol w="708294"/>
                <a:gridCol w="488976"/>
                <a:gridCol w="114278"/>
                <a:gridCol w="114278"/>
                <a:gridCol w="387592"/>
                <a:gridCol w="256209"/>
                <a:gridCol w="228555"/>
                <a:gridCol w="178310"/>
                <a:gridCol w="186449"/>
                <a:gridCol w="114278"/>
                <a:gridCol w="1025421"/>
                <a:gridCol w="884099"/>
              </a:tblGrid>
              <a:tr h="175260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i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i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i="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профессио-нальных</a:t>
                      </a:r>
                      <a:r>
                        <a:rPr lang="ru-RU" sz="1000" b="1" i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i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общих </a:t>
                      </a:r>
                      <a:r>
                        <a:rPr lang="ru-RU" sz="10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компетенций</a:t>
                      </a:r>
                      <a:endParaRPr lang="ru-RU" sz="1200" b="1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Наименования разделов профессионального модуля</a:t>
                      </a:r>
                      <a:r>
                        <a:rPr lang="ru-RU" sz="1000" b="1" i="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  <a:hlinkClick r:id="" action="ppaction://hlinkfile"/>
                        </a:rPr>
                        <a:t>*</a:t>
                      </a:r>
                      <a:endParaRPr lang="ru-RU" sz="1200" b="1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r>
                        <a:rPr lang="ru-RU" sz="1000" b="1" i="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</a:t>
                      </a:r>
                      <a:r>
                        <a:rPr lang="ru-RU" sz="10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-тельной программы, час.</a:t>
                      </a:r>
                      <a:endParaRPr lang="ru-RU" sz="1200" b="1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Объем образовательной программы, час.</a:t>
                      </a:r>
                      <a:endParaRPr lang="ru-RU" sz="1200" b="1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Занятия во взаимодействии с преподавателем, час.</a:t>
                      </a:r>
                      <a:endParaRPr lang="ru-RU" sz="1200" b="1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i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Само-</a:t>
                      </a:r>
                      <a:r>
                        <a:rPr lang="ru-RU" sz="1000" b="1" i="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стоятельная</a:t>
                      </a:r>
                      <a:r>
                        <a:rPr lang="ru-RU" sz="1000" b="1" i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работа</a:t>
                      </a:r>
                      <a:endParaRPr lang="ru-RU" sz="1200" b="1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Обучение по </a:t>
                      </a:r>
                      <a:r>
                        <a:rPr lang="ru-RU" sz="1000" b="1" i="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МДК</a:t>
                      </a:r>
                      <a:r>
                        <a:rPr lang="ru-RU" sz="10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в час.</a:t>
                      </a:r>
                      <a:endParaRPr lang="ru-RU" sz="1200" b="1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Практики</a:t>
                      </a:r>
                      <a:endParaRPr lang="ru-RU" sz="1200" b="1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03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всего,</a:t>
                      </a:r>
                      <a:endParaRPr lang="ru-RU" sz="1200" b="1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часов</a:t>
                      </a:r>
                      <a:endParaRPr lang="ru-RU" sz="1200" b="1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Лабораторных и практических занятий</a:t>
                      </a:r>
                      <a:endParaRPr lang="ru-RU" sz="1200" b="1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Курсовых работ (проектов)</a:t>
                      </a:r>
                      <a:endParaRPr lang="ru-RU" sz="1200" b="1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учебная,</a:t>
                      </a:r>
                      <a:endParaRPr lang="ru-RU" sz="1200" b="1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часов</a:t>
                      </a:r>
                      <a:endParaRPr lang="ru-RU" sz="1200" b="1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производственная </a:t>
                      </a:r>
                      <a:endParaRPr lang="ru-RU" sz="1200" b="1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часов</a:t>
                      </a:r>
                      <a:endParaRPr lang="ru-RU" sz="1200" b="1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(если предусмотрена рассредоточенная практика)</a:t>
                      </a:r>
                      <a:endParaRPr lang="ru-RU" sz="1200" b="1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Раздел 1. …………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Раздел 2.…………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Производственная практика </a:t>
                      </a:r>
                      <a:r>
                        <a:rPr lang="ru-RU" sz="10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(</a:t>
                      </a:r>
                      <a:r>
                        <a:rPr lang="ru-RU" sz="10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профилю специальности), часов (если предусмотрена итоговая (концентрированная) практика)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(ввести число)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(повторить число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15616" y="620688"/>
            <a:ext cx="77048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2.1. Структура профессионального модуля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42458" y="5301208"/>
            <a:ext cx="7856714" cy="141577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hlinkClick r:id=""/>
              </a:rPr>
              <a:t>*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Раздел профессионального модуля – часть программы профессионального модуля, которая характеризуется логической завершенностью и направлена на освоение одной или нескольких профессиональных компетенций. Раздел профессионального модуля может состоять из междисциплинарного курса или его части и соответствующих частей учебной и производственной практик. Наименование раздела профессионального модуля должно начинаться с отглагольного существительного и отражать совокупность осваиваемых компетенций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08246" y="364014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 Narrow" pitchFamily="34" charset="0"/>
              </a:rPr>
              <a:t>2.2. Тематический план и содержание профессионального модуля (ПМ)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1394400" y="0"/>
            <a:ext cx="7498080" cy="346050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400" b="1" dirty="0" smtClean="0">
                <a:latin typeface="Arial Narrow" pitchFamily="34" charset="0"/>
              </a:rPr>
              <a:t>2. Структура и содержание профессионального модуля</a:t>
            </a:r>
            <a:endParaRPr lang="ru-RU" sz="2400" b="1" dirty="0">
              <a:latin typeface="Arial Narrow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14"/>
          <a:stretch/>
        </p:blipFill>
        <p:spPr bwMode="auto">
          <a:xfrm>
            <a:off x="1475656" y="733346"/>
            <a:ext cx="6900192" cy="593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60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97347"/>
            <a:ext cx="76025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0"/>
          <a:stretch/>
        </p:blipFill>
        <p:spPr bwMode="auto">
          <a:xfrm>
            <a:off x="1532508" y="332656"/>
            <a:ext cx="6639892" cy="646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2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34605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Arial Narrow" pitchFamily="34" charset="0"/>
              </a:rPr>
              <a:t/>
            </a:r>
            <a:br>
              <a:rPr lang="ru-RU" sz="2700" dirty="0" smtClean="0">
                <a:latin typeface="Arial Narrow" pitchFamily="34" charset="0"/>
              </a:rPr>
            </a:br>
            <a:r>
              <a:rPr lang="ru-RU" sz="2700" dirty="0" smtClean="0">
                <a:latin typeface="Arial Narrow" pitchFamily="34" charset="0"/>
              </a:rPr>
              <a:t/>
            </a:r>
            <a:br>
              <a:rPr lang="ru-RU" sz="2700" dirty="0" smtClean="0">
                <a:latin typeface="Arial Narrow" pitchFamily="34" charset="0"/>
              </a:rPr>
            </a:br>
            <a:r>
              <a:rPr lang="ru-RU" sz="2700" dirty="0">
                <a:latin typeface="Arial Narrow" pitchFamily="34" charset="0"/>
              </a:rPr>
              <a:t/>
            </a:r>
            <a:br>
              <a:rPr lang="ru-RU" sz="2700" dirty="0">
                <a:latin typeface="Arial Narrow" pitchFamily="34" charset="0"/>
              </a:rPr>
            </a:br>
            <a:r>
              <a:rPr lang="ru-RU" sz="2700" dirty="0" smtClean="0">
                <a:latin typeface="Arial Narrow" pitchFamily="34" charset="0"/>
              </a:rPr>
              <a:t>3</a:t>
            </a:r>
            <a:r>
              <a:rPr lang="ru-RU" sz="2700" b="1" dirty="0" smtClean="0">
                <a:latin typeface="Arial Narrow" pitchFamily="34" charset="0"/>
              </a:rPr>
              <a:t>. Примерные условия реализации программы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476672"/>
            <a:ext cx="7704856" cy="619268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500" b="1" dirty="0">
                <a:latin typeface="Times New Roman"/>
                <a:ea typeface="Times New Roman"/>
              </a:rPr>
              <a:t>3.1. Материально-техническое обеспечение</a:t>
            </a:r>
            <a:endParaRPr lang="ru-RU" sz="1500" dirty="0">
              <a:latin typeface="Times New Roman"/>
              <a:ea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>
                <a:latin typeface="Times New Roman"/>
                <a:ea typeface="Times New Roman"/>
              </a:rPr>
              <a:t>Реализация программы предполагает наличие учебных </a:t>
            </a:r>
            <a:r>
              <a:rPr lang="ru-RU" sz="1500" dirty="0" smtClean="0">
                <a:latin typeface="Times New Roman"/>
                <a:ea typeface="Times New Roman"/>
              </a:rPr>
              <a:t>кабинетов _____________________; </a:t>
            </a:r>
            <a:r>
              <a:rPr lang="ru-RU" sz="1500" i="1" dirty="0" smtClean="0">
                <a:latin typeface="Times New Roman"/>
                <a:ea typeface="Times New Roman"/>
              </a:rPr>
              <a:t>             </a:t>
            </a:r>
            <a:endParaRPr lang="ru-RU" sz="1500" dirty="0">
              <a:latin typeface="Times New Roman"/>
              <a:ea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500" i="1" dirty="0">
                <a:latin typeface="Times New Roman"/>
                <a:ea typeface="Times New Roman"/>
              </a:rPr>
              <a:t>                                   </a:t>
            </a:r>
            <a:r>
              <a:rPr lang="ru-RU" sz="1500" i="1" dirty="0" smtClean="0">
                <a:latin typeface="Times New Roman"/>
                <a:ea typeface="Times New Roman"/>
              </a:rPr>
              <a:t>                                                                     </a:t>
            </a:r>
            <a:r>
              <a:rPr lang="ru-RU" sz="1100" b="1" i="1" dirty="0" smtClean="0">
                <a:latin typeface="Times New Roman"/>
                <a:ea typeface="Times New Roman"/>
              </a:rPr>
              <a:t>указывается </a:t>
            </a:r>
            <a:r>
              <a:rPr lang="ru-RU" sz="1100" b="1" i="1" dirty="0">
                <a:latin typeface="Times New Roman"/>
                <a:ea typeface="Times New Roman"/>
              </a:rPr>
              <a:t>наименование при наличии</a:t>
            </a:r>
            <a:endParaRPr lang="ru-RU" sz="1100" b="1" dirty="0">
              <a:latin typeface="Times New Roman"/>
              <a:ea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>
                <a:latin typeface="Times New Roman"/>
                <a:ea typeface="Times New Roman"/>
              </a:rPr>
              <a:t>мастерских </a:t>
            </a:r>
            <a:r>
              <a:rPr lang="ru-RU" sz="1500" dirty="0" smtClean="0">
                <a:latin typeface="Times New Roman"/>
                <a:ea typeface="Times New Roman"/>
              </a:rPr>
              <a:t>_________________;  лабораторий    ____________________.</a:t>
            </a:r>
            <a:endParaRPr lang="ru-RU" sz="1500" dirty="0">
              <a:latin typeface="Times New Roman"/>
              <a:ea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 smtClean="0">
                <a:latin typeface="Times New Roman"/>
                <a:ea typeface="Times New Roman"/>
              </a:rPr>
              <a:t>Оборудование </a:t>
            </a:r>
            <a:r>
              <a:rPr lang="ru-RU" sz="1500" dirty="0">
                <a:latin typeface="Times New Roman"/>
                <a:ea typeface="Times New Roman"/>
              </a:rPr>
              <a:t>учебного кабинета и рабочих мест кабинета </a:t>
            </a:r>
            <a:r>
              <a:rPr lang="ru-RU" sz="1500" dirty="0" smtClean="0">
                <a:latin typeface="Times New Roman"/>
                <a:ea typeface="Times New Roman"/>
              </a:rPr>
              <a:t>«________________________»: </a:t>
            </a:r>
            <a:endParaRPr lang="ru-RU" sz="1500" dirty="0">
              <a:latin typeface="Times New Roman"/>
              <a:ea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 smtClean="0">
                <a:latin typeface="Times New Roman"/>
                <a:ea typeface="Times New Roman"/>
              </a:rPr>
              <a:t>______________________________________________________________________________</a:t>
            </a:r>
            <a:endParaRPr lang="ru-RU" sz="1500" dirty="0">
              <a:latin typeface="Times New Roman"/>
              <a:ea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>
                <a:latin typeface="Times New Roman"/>
                <a:ea typeface="Times New Roman"/>
              </a:rPr>
              <a:t>Оборудование мастерской и рабочих мест мастерской </a:t>
            </a:r>
            <a:r>
              <a:rPr lang="ru-RU" sz="1500" dirty="0" smtClean="0">
                <a:latin typeface="Times New Roman"/>
                <a:ea typeface="Times New Roman"/>
              </a:rPr>
              <a:t>«________»:</a:t>
            </a:r>
            <a:endParaRPr lang="ru-RU" sz="1500" dirty="0">
              <a:latin typeface="Times New Roman"/>
              <a:ea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 smtClean="0">
                <a:latin typeface="Times New Roman"/>
                <a:ea typeface="Times New Roman"/>
              </a:rPr>
              <a:t>______________________________________________________________________________</a:t>
            </a:r>
            <a:endParaRPr lang="ru-RU" sz="1500" dirty="0">
              <a:latin typeface="Times New Roman"/>
              <a:ea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>
                <a:latin typeface="Times New Roman"/>
                <a:ea typeface="Times New Roman"/>
              </a:rPr>
              <a:t>Оборудование лаборатории и рабочих мест лаборатории </a:t>
            </a:r>
            <a:r>
              <a:rPr lang="ru-RU" sz="1500" dirty="0" smtClean="0">
                <a:latin typeface="Times New Roman"/>
                <a:ea typeface="Times New Roman"/>
              </a:rPr>
              <a:t>«___________»:  </a:t>
            </a:r>
            <a:endParaRPr lang="ru-RU" sz="1500" dirty="0">
              <a:latin typeface="Times New Roman"/>
              <a:ea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 smtClean="0">
                <a:latin typeface="Times New Roman"/>
                <a:ea typeface="Times New Roman"/>
              </a:rPr>
              <a:t>______________________________________________________________________________</a:t>
            </a:r>
            <a:endParaRPr lang="ru-RU" sz="1500" dirty="0">
              <a:latin typeface="Times New Roman"/>
              <a:ea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>
                <a:latin typeface="Times New Roman"/>
                <a:ea typeface="Times New Roman"/>
              </a:rPr>
              <a:t>Оборудование и технологическое оснащение рабочих мест: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 smtClean="0">
                <a:latin typeface="Times New Roman"/>
                <a:ea typeface="Times New Roman"/>
              </a:rPr>
              <a:t>______________________________________________________________________________</a:t>
            </a:r>
            <a:endParaRPr lang="ru-RU" sz="1500" dirty="0">
              <a:latin typeface="Times New Roman"/>
              <a:ea typeface="Times New Roman"/>
            </a:endParaRPr>
          </a:p>
          <a:p>
            <a:pPr marL="82296" indent="0">
              <a:spcBef>
                <a:spcPts val="0"/>
              </a:spcBef>
              <a:buNone/>
            </a:pPr>
            <a:r>
              <a:rPr lang="ru-RU" sz="1500" b="1" dirty="0">
                <a:latin typeface="Times New Roman"/>
                <a:ea typeface="Times New Roman"/>
              </a:rPr>
              <a:t>3.2. Информационное обеспечение обучения</a:t>
            </a:r>
            <a:endParaRPr lang="ru-RU" sz="1500" dirty="0">
              <a:latin typeface="Times New Roman"/>
              <a:ea typeface="Times New Roman"/>
            </a:endParaRPr>
          </a:p>
          <a:p>
            <a:pPr marL="82296" indent="0">
              <a:spcBef>
                <a:spcPts val="0"/>
              </a:spcBef>
              <a:buNone/>
            </a:pPr>
            <a:r>
              <a:rPr lang="ru-RU" sz="1500" i="1" dirty="0" smtClean="0">
                <a:latin typeface="Times New Roman"/>
                <a:ea typeface="Times New Roman"/>
              </a:rPr>
              <a:t> </a:t>
            </a:r>
            <a:r>
              <a:rPr lang="ru-RU" sz="1500" dirty="0" smtClean="0">
                <a:latin typeface="Times New Roman"/>
                <a:ea typeface="Times New Roman"/>
              </a:rPr>
              <a:t>Основные </a:t>
            </a:r>
            <a:r>
              <a:rPr lang="ru-RU" sz="1500" dirty="0">
                <a:latin typeface="Times New Roman"/>
                <a:ea typeface="Times New Roman"/>
              </a:rPr>
              <a:t>источники (печатные):</a:t>
            </a:r>
          </a:p>
          <a:p>
            <a:pPr marL="0" lv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sz="1500" dirty="0" smtClean="0">
                <a:latin typeface="Times New Roman"/>
                <a:ea typeface="Times New Roman"/>
              </a:rPr>
              <a:t>1. ………………</a:t>
            </a:r>
            <a:endParaRPr lang="ru-RU" sz="1500" dirty="0">
              <a:latin typeface="Times New Roman"/>
              <a:ea typeface="Times New Roman"/>
            </a:endParaRPr>
          </a:p>
          <a:p>
            <a:pPr marL="0" lv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sz="1500" dirty="0" smtClean="0">
                <a:latin typeface="Times New Roman"/>
                <a:ea typeface="Times New Roman"/>
              </a:rPr>
              <a:t>2. ………………</a:t>
            </a:r>
            <a:endParaRPr lang="ru-RU" sz="1500" dirty="0">
              <a:latin typeface="Times New Roman"/>
              <a:ea typeface="Times New Roman"/>
            </a:endParaRPr>
          </a:p>
          <a:p>
            <a:pPr marL="0" lv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sz="1500" dirty="0" smtClean="0">
                <a:latin typeface="Times New Roman"/>
                <a:ea typeface="Times New Roman"/>
              </a:rPr>
              <a:t>3. ………………</a:t>
            </a:r>
            <a:endParaRPr lang="ru-RU" sz="1500" dirty="0">
              <a:latin typeface="Times New Roman"/>
              <a:ea typeface="Times New Roman"/>
            </a:endParaRPr>
          </a:p>
          <a:p>
            <a:pPr marL="173736" indent="0">
              <a:spcBef>
                <a:spcPts val="0"/>
              </a:spcBef>
              <a:buNone/>
            </a:pPr>
            <a:r>
              <a:rPr lang="ru-RU" sz="1500" dirty="0">
                <a:latin typeface="Times New Roman"/>
                <a:ea typeface="Times New Roman"/>
              </a:rPr>
              <a:t>(электронные):</a:t>
            </a:r>
          </a:p>
          <a:p>
            <a:pPr marL="0" lv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sz="1500" dirty="0" smtClean="0">
                <a:latin typeface="Times New Roman"/>
                <a:ea typeface="Times New Roman"/>
              </a:rPr>
              <a:t>4. ……………..</a:t>
            </a:r>
            <a:endParaRPr lang="ru-RU" sz="1500" dirty="0">
              <a:latin typeface="Times New Roman"/>
              <a:ea typeface="Times New Roman"/>
            </a:endParaRPr>
          </a:p>
          <a:p>
            <a:pPr marL="82296" indent="0">
              <a:spcBef>
                <a:spcPts val="0"/>
              </a:spcBef>
              <a:buNone/>
            </a:pPr>
            <a:r>
              <a:rPr lang="ru-RU" sz="1500" dirty="0">
                <a:latin typeface="Times New Roman"/>
                <a:ea typeface="Times New Roman"/>
              </a:rPr>
              <a:t>Дополнительные источники:</a:t>
            </a:r>
          </a:p>
          <a:p>
            <a:pPr marL="0" lvl="0" indent="0">
              <a:spcBef>
                <a:spcPts val="0"/>
              </a:spcBef>
              <a:buNone/>
              <a:tabLst>
                <a:tab pos="540385" algn="l"/>
              </a:tabLst>
            </a:pPr>
            <a:r>
              <a:rPr lang="ru-RU" sz="1500" dirty="0" smtClean="0">
                <a:latin typeface="Times New Roman"/>
                <a:ea typeface="Times New Roman"/>
              </a:rPr>
              <a:t>1. ………………</a:t>
            </a:r>
            <a:endParaRPr lang="ru-RU" sz="1500" dirty="0">
              <a:latin typeface="Times New Roman"/>
              <a:ea typeface="Times New Roman"/>
            </a:endParaRPr>
          </a:p>
          <a:p>
            <a:pPr marL="0" lvl="0" indent="0">
              <a:spcBef>
                <a:spcPts val="0"/>
              </a:spcBef>
              <a:buNone/>
              <a:tabLst>
                <a:tab pos="540385" algn="l"/>
              </a:tabLst>
            </a:pPr>
            <a:r>
              <a:rPr lang="ru-RU" sz="1500" dirty="0" smtClean="0">
                <a:latin typeface="Times New Roman"/>
                <a:ea typeface="Times New Roman"/>
              </a:rPr>
              <a:t>2. ………………</a:t>
            </a:r>
            <a:endParaRPr lang="ru-RU" sz="1500" dirty="0">
              <a:latin typeface="Times New Roman"/>
              <a:ea typeface="Times New Roman"/>
            </a:endParaRPr>
          </a:p>
          <a:p>
            <a:pPr marL="82296" indent="0">
              <a:spcBef>
                <a:spcPts val="0"/>
              </a:spcBef>
              <a:buNone/>
              <a:tabLst>
                <a:tab pos="540385" algn="l"/>
              </a:tabLst>
            </a:pPr>
            <a:r>
              <a:rPr lang="ru-RU" sz="1500" dirty="0">
                <a:latin typeface="Times New Roman"/>
                <a:ea typeface="Times New Roman"/>
              </a:rPr>
              <a:t>(электронные</a:t>
            </a:r>
            <a:r>
              <a:rPr lang="ru-RU" sz="1500" dirty="0" smtClean="0">
                <a:latin typeface="Times New Roman"/>
                <a:ea typeface="Times New Roman"/>
              </a:rPr>
              <a:t>):</a:t>
            </a:r>
            <a:endParaRPr lang="ru-RU" sz="1500" dirty="0">
              <a:latin typeface="Times New Roman"/>
              <a:ea typeface="Times New Roman"/>
            </a:endParaRPr>
          </a:p>
          <a:p>
            <a:pPr marL="82296" indent="0">
              <a:spcBef>
                <a:spcPts val="0"/>
              </a:spcBef>
              <a:buNone/>
            </a:pPr>
            <a:r>
              <a:rPr lang="ru-RU" sz="1500" b="1" dirty="0" smtClean="0">
                <a:latin typeface="Times New Roman"/>
                <a:ea typeface="Times New Roman"/>
              </a:rPr>
              <a:t>3.3</a:t>
            </a:r>
            <a:r>
              <a:rPr lang="ru-RU" sz="1500" b="1" dirty="0">
                <a:latin typeface="Times New Roman"/>
                <a:ea typeface="Times New Roman"/>
              </a:rPr>
              <a:t>. Организация образовательного процесса</a:t>
            </a:r>
            <a:endParaRPr lang="ru-RU" sz="1500" dirty="0">
              <a:latin typeface="Times New Roman"/>
              <a:ea typeface="Times New Roman"/>
            </a:endParaRPr>
          </a:p>
          <a:p>
            <a:pPr marL="82296" indent="0">
              <a:spcBef>
                <a:spcPts val="0"/>
              </a:spcBef>
              <a:buNone/>
            </a:pPr>
            <a:r>
              <a:rPr lang="ru-RU" sz="1500" dirty="0">
                <a:latin typeface="Times New Roman"/>
                <a:ea typeface="Times New Roman"/>
              </a:rPr>
              <a:t>____________________________________________________________________________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1500" dirty="0" smtClean="0">
                <a:latin typeface="Times New Roman"/>
                <a:ea typeface="Times New Roman"/>
              </a:rPr>
              <a:t> </a:t>
            </a:r>
            <a:r>
              <a:rPr lang="ru-RU" sz="1500" b="1" dirty="0" smtClean="0">
                <a:latin typeface="Times New Roman"/>
                <a:ea typeface="Times New Roman"/>
              </a:rPr>
              <a:t>3.4</a:t>
            </a:r>
            <a:r>
              <a:rPr lang="ru-RU" sz="1500" b="1" dirty="0">
                <a:latin typeface="Times New Roman"/>
                <a:ea typeface="Times New Roman"/>
              </a:rPr>
              <a:t>. Кадровое обеспечение образовательного процесса (</a:t>
            </a:r>
            <a:r>
              <a:rPr lang="ru-RU" sz="1500" dirty="0">
                <a:latin typeface="Times New Roman"/>
                <a:ea typeface="Times New Roman"/>
              </a:rPr>
              <a:t>берется из ФГОС)</a:t>
            </a:r>
          </a:p>
          <a:p>
            <a:pPr>
              <a:spcBef>
                <a:spcPts val="0"/>
              </a:spcBef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5097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203460"/>
              </p:ext>
            </p:extLst>
          </p:nvPr>
        </p:nvGraphicFramePr>
        <p:xfrm>
          <a:off x="1308067" y="834051"/>
          <a:ext cx="7656421" cy="446332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51765"/>
                <a:gridCol w="1584176"/>
                <a:gridCol w="2496463"/>
                <a:gridCol w="1824017"/>
              </a:tblGrid>
              <a:tr h="1370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Профессиональные и общие компетенции, </a:t>
                      </a:r>
                      <a:r>
                        <a:rPr lang="ru-RU" sz="1400" b="1" i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формируемые                   </a:t>
                      </a:r>
                      <a:r>
                        <a:rPr lang="ru-RU" sz="14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рамках модуля</a:t>
                      </a:r>
                    </a:p>
                  </a:txBody>
                  <a:tcPr marL="64246" marR="64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Оцениваемые </a:t>
                      </a:r>
                      <a:r>
                        <a:rPr lang="ru-RU" sz="1400" b="1" i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знания </a:t>
                      </a:r>
                      <a:r>
                        <a:rPr lang="ru-RU" sz="14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умения, действия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4246" marR="64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Методы оценки </a:t>
                      </a:r>
                      <a:r>
                        <a:rPr lang="ru-RU" sz="1400" b="1" i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400" i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40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указываются типы оценочных заданий и их краткие характеристики, например, практическое задание, в том числе ролевая игра, ситуационные задачи и др.; проект; экзамен, в том числе – тестирование, собеседование)</a:t>
                      </a:r>
                    </a:p>
                  </a:txBody>
                  <a:tcPr marL="64246" marR="64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Критерии оценки</a:t>
                      </a:r>
                    </a:p>
                  </a:txBody>
                  <a:tcPr marL="64246" marR="64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073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ПК</a:t>
                      </a:r>
                    </a:p>
                  </a:txBody>
                  <a:tcPr marL="64246" marR="64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Знания</a:t>
                      </a:r>
                    </a:p>
                  </a:txBody>
                  <a:tcPr marL="64246" marR="64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Тестирование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Собеседование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Экзамен</a:t>
                      </a:r>
                    </a:p>
                  </a:txBody>
                  <a:tcPr marL="64246" marR="64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75% правильных ответов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Оценка процесса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Оценка результатов </a:t>
                      </a:r>
                    </a:p>
                  </a:txBody>
                  <a:tcPr marL="64246" marR="64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3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Умения</a:t>
                      </a:r>
                    </a:p>
                  </a:txBody>
                  <a:tcPr marL="64246" marR="64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Лабораторная работа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Ролевая игра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Ситуационная задача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Практическая работа</a:t>
                      </a:r>
                    </a:p>
                  </a:txBody>
                  <a:tcPr marL="64246" marR="64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Экспертное наблюдение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Оценка процесса Оценка результатов</a:t>
                      </a:r>
                    </a:p>
                  </a:txBody>
                  <a:tcPr marL="64246" marR="64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5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Действия</a:t>
                      </a:r>
                    </a:p>
                  </a:txBody>
                  <a:tcPr marL="64246" marR="64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Практическая работа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Виды работ на практике</a:t>
                      </a:r>
                    </a:p>
                  </a:txBody>
                  <a:tcPr marL="64246" marR="64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Экспертное наблюдение</a:t>
                      </a:r>
                    </a:p>
                  </a:txBody>
                  <a:tcPr marL="64246" marR="64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i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ОК.</a:t>
                      </a:r>
                    </a:p>
                  </a:txBody>
                  <a:tcPr marL="64246" marR="64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i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4246" marR="64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i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4246" marR="64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4246" marR="64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87624" y="14427"/>
            <a:ext cx="763284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</a:rPr>
              <a:t>4. Контроль и оценка результатов освоения профессионального модуля (по разделам)</a:t>
            </a:r>
            <a:endParaRPr kumimoji="0" lang="ru-RU" sz="2200" b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5373216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 smtClean="0">
                <a:solidFill>
                  <a:schemeClr val="tx2"/>
                </a:solidFill>
                <a:latin typeface="Arial Narrow" pitchFamily="34" charset="0"/>
              </a:rPr>
              <a:t>5. Возможности </a:t>
            </a:r>
            <a:r>
              <a:rPr lang="ru-RU" sz="2200" b="1" dirty="0">
                <a:solidFill>
                  <a:schemeClr val="tx2"/>
                </a:solidFill>
                <a:latin typeface="Arial Narrow" pitchFamily="34" charset="0"/>
              </a:rPr>
              <a:t>использования данной программы </a:t>
            </a:r>
            <a:r>
              <a:rPr lang="ru-RU" sz="22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для </a:t>
            </a:r>
            <a:r>
              <a:rPr lang="ru-RU" sz="2200" b="1" dirty="0">
                <a:solidFill>
                  <a:schemeClr val="tx2"/>
                </a:solidFill>
                <a:latin typeface="Arial Narrow" pitchFamily="34" charset="0"/>
              </a:rPr>
              <a:t>других </a:t>
            </a:r>
            <a:r>
              <a:rPr lang="ru-RU" sz="2200" b="1" dirty="0" smtClean="0">
                <a:solidFill>
                  <a:schemeClr val="tx2"/>
                </a:solidFill>
                <a:latin typeface="Arial Narrow" pitchFamily="34" charset="0"/>
              </a:rPr>
              <a:t>ОПОП</a:t>
            </a:r>
            <a:endParaRPr lang="ru-RU" sz="22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just"/>
            <a:r>
              <a:rPr lang="ru-RU" i="1" dirty="0"/>
              <a:t>Указываются возможности использования в родственных профессий (специальностей)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90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848872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Arial Narrow" pitchFamily="34" charset="0"/>
              </a:rPr>
              <a:t/>
            </a:r>
            <a:br>
              <a:rPr lang="ru-RU" sz="2700" b="1" dirty="0" smtClean="0">
                <a:latin typeface="Arial Narrow" pitchFamily="34" charset="0"/>
              </a:rPr>
            </a:br>
            <a:r>
              <a:rPr lang="ru-RU" sz="2700" b="1" dirty="0" smtClean="0">
                <a:latin typeface="Arial Narrow" pitchFamily="34" charset="0"/>
              </a:rPr>
              <a:t>Состав комплекта  контрольно-измерительных материалов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764704"/>
            <a:ext cx="7776864" cy="540060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1. Паспорт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комплекта оценочных (контрольно-измерительных) материалов</a:t>
            </a:r>
          </a:p>
          <a:p>
            <a:pPr marL="82296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1.1. Область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применения</a:t>
            </a:r>
          </a:p>
          <a:p>
            <a:pPr marL="82296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1.2. Описание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процедуры оценки и системы оценивания по программе</a:t>
            </a:r>
          </a:p>
          <a:p>
            <a:pPr marL="82296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1.2.1. Общие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положения об организации оценки</a:t>
            </a:r>
          </a:p>
          <a:p>
            <a:pPr marL="82296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1.2.2. Промежуточная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аттестация</a:t>
            </a:r>
          </a:p>
          <a:p>
            <a:pPr marL="82296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1.2.3. Итоговая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аттестация</a:t>
            </a:r>
          </a:p>
          <a:p>
            <a:pPr marL="82296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1.3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Инструменты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оценки теоретического материала</a:t>
            </a:r>
          </a:p>
          <a:p>
            <a:pPr marL="82296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1.4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Инструменты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оценки практического этапа оценки результатов освоения программы</a:t>
            </a:r>
          </a:p>
          <a:p>
            <a:pPr marL="82296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2. Оценочные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(контрольно-измерительные) материалы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для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промежуточной и/или государственной (итоговой) аттестации</a:t>
            </a:r>
          </a:p>
          <a:p>
            <a:pPr marL="82296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2.1. Оценочные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(контрольно-измерительные) материалы для теоретического этапа промежуточной и/или государственной (итоговой) аттестации</a:t>
            </a:r>
          </a:p>
          <a:p>
            <a:pPr marL="82296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2.2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Оценочные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(контрольно-измерительные) материалы для практического этапа промежуточной и/или государственной (итоговой) аттестации</a:t>
            </a:r>
          </a:p>
          <a:p>
            <a:pPr marL="82296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7300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332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Arial Narrow" pitchFamily="34" charset="0"/>
              </a:rPr>
              <a:t>1. Паспорт комплекта оценочных (контрольно-измерительных) материалов</a:t>
            </a:r>
            <a:endParaRPr lang="ru-RU" sz="2400" b="1" dirty="0">
              <a:latin typeface="Arial Narrow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8"/>
          <a:stretch/>
        </p:blipFill>
        <p:spPr bwMode="auto">
          <a:xfrm>
            <a:off x="1835696" y="404664"/>
            <a:ext cx="6582005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62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0"/>
            <a:ext cx="7992888" cy="706090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Arial Narrow" pitchFamily="34" charset="0"/>
              </a:rPr>
              <a:t>2. Оценочные (контрольно-измерительные) материалы                         для промежуточной и/или государственной (итоговой) аттестации</a:t>
            </a:r>
            <a:endParaRPr lang="ru-RU" sz="2200" b="1" dirty="0">
              <a:latin typeface="Arial Narrow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6" b="8432"/>
          <a:stretch/>
        </p:blipFill>
        <p:spPr bwMode="auto">
          <a:xfrm>
            <a:off x="1394452" y="1709057"/>
            <a:ext cx="7498027" cy="500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635877"/>
            <a:ext cx="8166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</a:rPr>
              <a:t>2.1. Оценочные </a:t>
            </a:r>
            <a:r>
              <a:rPr lang="ru-RU" sz="1600" b="1" dirty="0">
                <a:latin typeface="Times New Roman"/>
                <a:ea typeface="Times New Roman"/>
              </a:rPr>
              <a:t>(контрольно-измерительные) материалы для теоретического этапа промежуточной и/или государственной (итоговой) аттестации</a:t>
            </a:r>
          </a:p>
          <a:p>
            <a:pPr marL="457200"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</a:rPr>
              <a:t>ТИПОВЫЕ ЗАДАНИЯ ПО УЧЕБНОЙ ДИСЦИПЛИНЕ ______________</a:t>
            </a:r>
          </a:p>
          <a:p>
            <a:pPr marL="457200"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</a:rPr>
              <a:t>(Типовое задание по профессиональному модулю</a:t>
            </a:r>
            <a:r>
              <a:rPr lang="ru-RU" sz="1400" b="1" i="1" dirty="0" smtClean="0">
                <a:latin typeface="Times New Roman"/>
                <a:ea typeface="Times New Roman"/>
              </a:rPr>
              <a:t>_____________________</a:t>
            </a:r>
            <a:r>
              <a:rPr lang="ru-RU" sz="1400" b="1" dirty="0">
                <a:latin typeface="Times New Roman"/>
                <a:ea typeface="Times New Roman"/>
              </a:rPr>
              <a:t>)</a:t>
            </a:r>
            <a:endParaRPr lang="ru-RU" sz="14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400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583"/>
            <a:ext cx="7498080" cy="7920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/>
              </a:rPr>
              <a:t/>
            </a:r>
            <a:br>
              <a:rPr lang="ru-RU" sz="2800" b="1" dirty="0" smtClean="0">
                <a:effectLst/>
              </a:rPr>
            </a:br>
            <a:r>
              <a:rPr lang="ru-RU" sz="2800" b="1" dirty="0" smtClean="0">
                <a:effectLst/>
              </a:rPr>
              <a:t>При </a:t>
            </a:r>
            <a:r>
              <a:rPr lang="ru-RU" sz="2800" b="1" dirty="0">
                <a:effectLst/>
              </a:rPr>
              <a:t>разработке рабочей программы образовательная организация имеет право:</a:t>
            </a:r>
            <a:br>
              <a:rPr lang="ru-RU" sz="2800" b="1" dirty="0">
                <a:effectLst/>
              </a:rPr>
            </a:br>
            <a:endParaRPr lang="ru-RU" sz="2800" b="1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880137"/>
            <a:ext cx="7920880" cy="58326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82296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7200" b="1" dirty="0">
                <a:latin typeface="Arial Narrow" pitchFamily="34" charset="0"/>
                <a:cs typeface="Times New Roman" pitchFamily="18" charset="0"/>
              </a:rPr>
              <a:t>использовать объем времени, отведенный на освоение вариативной части программы</a:t>
            </a:r>
            <a:r>
              <a:rPr lang="ru-RU" sz="7200" dirty="0">
                <a:latin typeface="Arial Narrow" pitchFamily="34" charset="0"/>
                <a:cs typeface="Times New Roman" pitchFamily="18" charset="0"/>
              </a:rPr>
              <a:t>, увеличивая при этом объем времени, отведенный на дисциплины и модули обязательной части, на практики, либо вводя новые дисциплины и модули в соответствии с потребностями работодателей и спецификой деятельности </a:t>
            </a:r>
            <a:r>
              <a:rPr lang="ru-RU" sz="7200" dirty="0" smtClean="0">
                <a:latin typeface="Arial Narrow" pitchFamily="34" charset="0"/>
                <a:cs typeface="Times New Roman" pitchFamily="18" charset="0"/>
              </a:rPr>
              <a:t>ПОО;</a:t>
            </a:r>
            <a:endParaRPr lang="ru-RU" sz="7200" dirty="0">
              <a:latin typeface="Arial Narrow" pitchFamily="34" charset="0"/>
              <a:cs typeface="Times New Roman" pitchFamily="18" charset="0"/>
            </a:endParaRPr>
          </a:p>
          <a:p>
            <a:pPr marL="82296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latin typeface="Arial Narrow" pitchFamily="34" charset="0"/>
                <a:cs typeface="Times New Roman" pitchFamily="18" charset="0"/>
              </a:rPr>
              <a:t>– </a:t>
            </a:r>
            <a:r>
              <a:rPr lang="ru-RU" sz="7200" b="1" dirty="0">
                <a:latin typeface="Arial Narrow" pitchFamily="34" charset="0"/>
                <a:cs typeface="Times New Roman" pitchFamily="18" charset="0"/>
              </a:rPr>
              <a:t>определять</a:t>
            </a:r>
            <a:r>
              <a:rPr lang="ru-RU" sz="7200" dirty="0">
                <a:latin typeface="Arial Narrow" pitchFamily="34" charset="0"/>
                <a:cs typeface="Times New Roman" pitchFamily="18" charset="0"/>
              </a:rPr>
              <a:t> для освоения обучающимися в рамках профессионального модуля </a:t>
            </a:r>
            <a:r>
              <a:rPr lang="ru-RU" sz="7200" b="1" dirty="0">
                <a:latin typeface="Arial Narrow" pitchFamily="34" charset="0"/>
                <a:cs typeface="Times New Roman" pitchFamily="18" charset="0"/>
              </a:rPr>
              <a:t>профессию рабочего, должность служащего </a:t>
            </a:r>
            <a:r>
              <a:rPr lang="ru-RU" sz="7200" dirty="0">
                <a:latin typeface="Arial Narrow" pitchFamily="34" charset="0"/>
                <a:cs typeface="Times New Roman" pitchFamily="18" charset="0"/>
              </a:rPr>
              <a:t>(одну или несколько) согласно приложению к настоящему ФГОС СПО (для программы по специальности);</a:t>
            </a:r>
          </a:p>
          <a:p>
            <a:pPr marL="82296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latin typeface="Arial Narrow" pitchFamily="34" charset="0"/>
                <a:cs typeface="Times New Roman" pitchFamily="18" charset="0"/>
              </a:rPr>
              <a:t>– </a:t>
            </a:r>
            <a:r>
              <a:rPr lang="ru-RU" sz="7200" b="1" dirty="0">
                <a:latin typeface="Arial Narrow" pitchFamily="34" charset="0"/>
                <a:cs typeface="Times New Roman" pitchFamily="18" charset="0"/>
              </a:rPr>
              <a:t>определять сочетание профессий рабочих, должностей служащих по профессии СПО</a:t>
            </a:r>
            <a:r>
              <a:rPr lang="ru-RU" sz="7200" dirty="0">
                <a:latin typeface="Arial Narrow" pitchFamily="34" charset="0"/>
                <a:cs typeface="Times New Roman" pitchFamily="18" charset="0"/>
              </a:rPr>
              <a:t> и номенклатуру осваиваемых модулей по специальности СПО согласно требованиям </a:t>
            </a:r>
            <a:r>
              <a:rPr lang="ru-RU" sz="7200" dirty="0" err="1">
                <a:latin typeface="Arial Narrow" pitchFamily="34" charset="0"/>
                <a:cs typeface="Times New Roman" pitchFamily="18" charset="0"/>
              </a:rPr>
              <a:t>п.1.12</a:t>
            </a:r>
            <a:r>
              <a:rPr lang="ru-RU" sz="72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7200" dirty="0" smtClean="0">
                <a:latin typeface="Arial Narrow" pitchFamily="34" charset="0"/>
                <a:cs typeface="Times New Roman" pitchFamily="18" charset="0"/>
              </a:rPr>
              <a:t> (</a:t>
            </a:r>
            <a:r>
              <a:rPr lang="ru-RU" sz="7200" dirty="0" err="1">
                <a:latin typeface="Arial Narrow" pitchFamily="34" charset="0"/>
                <a:cs typeface="Times New Roman" pitchFamily="18" charset="0"/>
              </a:rPr>
              <a:t>п.1.11</a:t>
            </a:r>
            <a:r>
              <a:rPr lang="ru-RU" sz="7200" dirty="0" smtClean="0">
                <a:latin typeface="Arial Narrow" pitchFamily="34" charset="0"/>
                <a:cs typeface="Times New Roman" pitchFamily="18" charset="0"/>
              </a:rPr>
              <a:t>)  ФГОС СПО;</a:t>
            </a:r>
            <a:endParaRPr lang="ru-RU" sz="7200" dirty="0">
              <a:latin typeface="Arial Narrow" pitchFamily="34" charset="0"/>
              <a:cs typeface="Times New Roman" pitchFamily="18" charset="0"/>
            </a:endParaRPr>
          </a:p>
          <a:p>
            <a:pPr marL="82296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latin typeface="Arial Narrow" pitchFamily="34" charset="0"/>
                <a:cs typeface="Times New Roman" pitchFamily="18" charset="0"/>
              </a:rPr>
              <a:t>– </a:t>
            </a:r>
            <a:r>
              <a:rPr lang="ru-RU" sz="7200" b="1" dirty="0">
                <a:latin typeface="Arial Narrow" pitchFamily="34" charset="0"/>
                <a:cs typeface="Times New Roman" pitchFamily="18" charset="0"/>
              </a:rPr>
              <a:t>определять </a:t>
            </a:r>
            <a:r>
              <a:rPr lang="ru-RU" sz="7200" dirty="0">
                <a:latin typeface="Arial Narrow" pitchFamily="34" charset="0"/>
                <a:cs typeface="Times New Roman" pitchFamily="18" charset="0"/>
              </a:rPr>
              <a:t>в рамках, задаваемых ФГОС, </a:t>
            </a:r>
            <a:r>
              <a:rPr lang="ru-RU" sz="7200" b="1" dirty="0">
                <a:latin typeface="Arial Narrow" pitchFamily="34" charset="0"/>
                <a:cs typeface="Times New Roman" pitchFamily="18" charset="0"/>
              </a:rPr>
              <a:t>количество времени</a:t>
            </a:r>
            <a:r>
              <a:rPr lang="ru-RU" sz="7200" dirty="0">
                <a:latin typeface="Arial Narrow" pitchFamily="34" charset="0"/>
                <a:cs typeface="Times New Roman" pitchFamily="18" charset="0"/>
              </a:rPr>
              <a:t>, отводимого </a:t>
            </a:r>
            <a:r>
              <a:rPr lang="ru-RU" sz="7200" dirty="0" smtClean="0">
                <a:latin typeface="Arial Narrow" pitchFamily="34" charset="0"/>
                <a:cs typeface="Times New Roman" pitchFamily="18" charset="0"/>
              </a:rPr>
              <a:t>                       </a:t>
            </a:r>
            <a:r>
              <a:rPr lang="ru-RU" sz="7200" b="1" dirty="0" smtClean="0">
                <a:latin typeface="Arial Narrow" pitchFamily="34" charset="0"/>
                <a:cs typeface="Times New Roman" pitchFamily="18" charset="0"/>
              </a:rPr>
              <a:t>на </a:t>
            </a:r>
            <a:r>
              <a:rPr lang="ru-RU" sz="7200" b="1" dirty="0">
                <a:latin typeface="Arial Narrow" pitchFamily="34" charset="0"/>
                <a:cs typeface="Times New Roman" pitchFamily="18" charset="0"/>
              </a:rPr>
              <a:t>промежуточную аттестацию, преддипломную практику по модулям </a:t>
            </a:r>
            <a:r>
              <a:rPr lang="ru-RU" sz="7200" b="1" dirty="0" smtClean="0">
                <a:latin typeface="Arial Narrow" pitchFamily="34" charset="0"/>
                <a:cs typeface="Times New Roman" pitchFamily="18" charset="0"/>
              </a:rPr>
              <a:t>                     и </a:t>
            </a:r>
            <a:r>
              <a:rPr lang="ru-RU" sz="7200" b="1" dirty="0">
                <a:latin typeface="Arial Narrow" pitchFamily="34" charset="0"/>
                <a:cs typeface="Times New Roman" pitchFamily="18" charset="0"/>
              </a:rPr>
              <a:t>дисциплинам;</a:t>
            </a:r>
          </a:p>
          <a:p>
            <a:pPr marL="82296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latin typeface="Arial Narrow" pitchFamily="34" charset="0"/>
                <a:cs typeface="Times New Roman" pitchFamily="18" charset="0"/>
              </a:rPr>
              <a:t>– </a:t>
            </a:r>
            <a:r>
              <a:rPr lang="ru-RU" sz="7200" b="1" dirty="0">
                <a:latin typeface="Arial Narrow" pitchFamily="34" charset="0"/>
                <a:cs typeface="Times New Roman" pitchFamily="18" charset="0"/>
              </a:rPr>
              <a:t>распределять объем нагрузки по практике в рамках модулей и график </a:t>
            </a:r>
            <a:r>
              <a:rPr lang="ru-RU" sz="7200" b="1" dirty="0" smtClean="0">
                <a:latin typeface="Arial Narrow" pitchFamily="34" charset="0"/>
                <a:cs typeface="Times New Roman" pitchFamily="18" charset="0"/>
              </a:rPr>
              <a:t>                    ее </a:t>
            </a:r>
            <a:r>
              <a:rPr lang="ru-RU" sz="7200" b="1" dirty="0">
                <a:latin typeface="Arial Narrow" pitchFamily="34" charset="0"/>
                <a:cs typeface="Times New Roman" pitchFamily="18" charset="0"/>
              </a:rPr>
              <a:t>проведения;</a:t>
            </a:r>
          </a:p>
          <a:p>
            <a:pPr marL="82296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latin typeface="Arial Narrow" pitchFamily="34" charset="0"/>
                <a:cs typeface="Times New Roman" pitchFamily="18" charset="0"/>
              </a:rPr>
              <a:t>– </a:t>
            </a:r>
            <a:r>
              <a:rPr lang="ru-RU" sz="7200" b="1" dirty="0">
                <a:latin typeface="Arial Narrow" pitchFamily="34" charset="0"/>
                <a:cs typeface="Times New Roman" pitchFamily="18" charset="0"/>
              </a:rPr>
              <a:t>определять соотношение аудиторной нагрузки и самостоятельной работы </a:t>
            </a:r>
            <a:r>
              <a:rPr lang="ru-RU" sz="7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7200" dirty="0" smtClean="0">
                <a:latin typeface="Arial Narrow" pitchFamily="34" charset="0"/>
                <a:cs typeface="Times New Roman" pitchFamily="18" charset="0"/>
              </a:rPr>
              <a:t>по </a:t>
            </a:r>
            <a:r>
              <a:rPr lang="ru-RU" sz="7200" dirty="0">
                <a:latin typeface="Arial Narrow" pitchFamily="34" charset="0"/>
                <a:cs typeface="Times New Roman" pitchFamily="18" charset="0"/>
              </a:rPr>
              <a:t>циклам программы и отдельных дисциплин;</a:t>
            </a:r>
          </a:p>
          <a:p>
            <a:pPr marL="82296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latin typeface="Arial Narrow" pitchFamily="34" charset="0"/>
                <a:cs typeface="Times New Roman" pitchFamily="18" charset="0"/>
              </a:rPr>
              <a:t>– для профессий СПО может определять объем нагрузки для общеобразовательной подготовки при обучении на базе основного общего образования;</a:t>
            </a:r>
          </a:p>
          <a:p>
            <a:pPr marL="82296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latin typeface="Arial Narrow" pitchFamily="34" charset="0"/>
                <a:cs typeface="Times New Roman" pitchFamily="18" charset="0"/>
              </a:rPr>
              <a:t>– </a:t>
            </a:r>
            <a:r>
              <a:rPr lang="ru-RU" sz="7200" b="1" dirty="0">
                <a:latin typeface="Arial Narrow" pitchFamily="34" charset="0"/>
                <a:cs typeface="Times New Roman" pitchFamily="18" charset="0"/>
              </a:rPr>
              <a:t>определять соотношение практической и теоретической составляющей программы </a:t>
            </a:r>
            <a:r>
              <a:rPr lang="ru-RU" sz="7200" b="1" dirty="0" smtClean="0">
                <a:latin typeface="Arial Narrow" pitchFamily="34" charset="0"/>
                <a:cs typeface="Times New Roman" pitchFamily="18" charset="0"/>
              </a:rPr>
              <a:t> в </a:t>
            </a:r>
            <a:r>
              <a:rPr lang="ru-RU" sz="7200" b="1" dirty="0">
                <a:latin typeface="Arial Narrow" pitchFamily="34" charset="0"/>
                <a:cs typeface="Times New Roman" pitchFamily="18" charset="0"/>
              </a:rPr>
              <a:t>рамках требований</a:t>
            </a:r>
            <a:r>
              <a:rPr lang="ru-RU" sz="7200" dirty="0">
                <a:latin typeface="Arial Narrow" pitchFamily="34" charset="0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1707" t="10803" r="9196" b="20152"/>
          <a:stretch>
            <a:fillRect/>
          </a:stretch>
        </p:blipFill>
        <p:spPr bwMode="auto">
          <a:xfrm>
            <a:off x="1" y="0"/>
            <a:ext cx="971600" cy="88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99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775"/>
            <a:ext cx="7992888" cy="706090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Arial Narrow" pitchFamily="34" charset="0"/>
              </a:rPr>
              <a:t>2. Оценочные (контрольно-измерительные) материалы                       для промежуточной и/или государственной (итоговой) аттестации</a:t>
            </a:r>
            <a:endParaRPr lang="ru-RU" sz="2200" b="1" dirty="0">
              <a:latin typeface="Arial Narrow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11" b="3555"/>
          <a:stretch/>
        </p:blipFill>
        <p:spPr bwMode="auto">
          <a:xfrm>
            <a:off x="1187624" y="1916832"/>
            <a:ext cx="7403317" cy="460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74050" y="764702"/>
            <a:ext cx="799288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2.2.  Оценочные </a:t>
            </a: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(контрольно-измерительные) материалы для практического этапа промежуточной и/или государственной (итоговой) </a:t>
            </a:r>
            <a:r>
              <a:rPr lang="ru-RU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аттестации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2.2.1. Задание на выполнение практических действий в реальных или модельных условиях по пм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(профессии/специальности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13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775"/>
            <a:ext cx="7992888" cy="706090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Arial Narrow" pitchFamily="34" charset="0"/>
              </a:rPr>
              <a:t>2. Оценочные (контрольно-измерительные) материалы                       для промежуточной и/или государственной (итоговой) аттестации</a:t>
            </a:r>
            <a:endParaRPr lang="ru-RU" sz="2200" b="1" dirty="0"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050" y="764702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2.2.2. </a:t>
            </a:r>
            <a:r>
              <a:rPr lang="ru-RU" sz="1600" b="1" dirty="0">
                <a:latin typeface="Times New Roman"/>
                <a:ea typeface="Times New Roman"/>
              </a:rPr>
              <a:t>ЭКСПЕРТНЫЕ ЛИСТЫ ЭКЗАМЕНАТОРОВ 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32" y="1556792"/>
            <a:ext cx="7718101" cy="225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619" y="4509120"/>
            <a:ext cx="3276414" cy="21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77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84784"/>
            <a:ext cx="7295207" cy="460851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ОТДЕЛ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методического сопровождения профессионального образования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ОГАУ «ИРО»</a:t>
            </a:r>
            <a:r>
              <a:rPr lang="ru-RU" sz="3600" b="1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2400" b="1" dirty="0" smtClean="0">
                <a:solidFill>
                  <a:srgbClr val="0070C0"/>
                </a:solidFill>
              </a:rPr>
              <a:t>Наш адрес: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г.Ульяновск, пр. </a:t>
            </a:r>
            <a:r>
              <a:rPr lang="ru-RU" sz="2400" b="1" dirty="0" err="1" smtClean="0">
                <a:solidFill>
                  <a:srgbClr val="0070C0"/>
                </a:solidFill>
              </a:rPr>
              <a:t>Нариманова</a:t>
            </a:r>
            <a:r>
              <a:rPr lang="ru-RU" sz="2400" b="1" dirty="0" smtClean="0">
                <a:solidFill>
                  <a:srgbClr val="0070C0"/>
                </a:solidFill>
              </a:rPr>
              <a:t>, д. 13, </a:t>
            </a:r>
            <a:r>
              <a:rPr lang="ru-RU" sz="2400" b="1" dirty="0" err="1" smtClean="0">
                <a:solidFill>
                  <a:srgbClr val="0070C0"/>
                </a:solidFill>
              </a:rPr>
              <a:t>каб</a:t>
            </a:r>
            <a:r>
              <a:rPr lang="ru-RU" sz="2400" b="1" dirty="0" smtClean="0">
                <a:solidFill>
                  <a:srgbClr val="0070C0"/>
                </a:solidFill>
              </a:rPr>
              <a:t>. 230, 233 (3 этаж)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Телефон:  8 (8422) 21-40-27</a:t>
            </a:r>
            <a:r>
              <a:rPr lang="en-US" sz="2400" b="1" dirty="0" smtClean="0">
                <a:solidFill>
                  <a:srgbClr val="0070C0"/>
                </a:solidFill>
              </a:rPr>
              <a:t/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>Email</a:t>
            </a:r>
            <a:r>
              <a:rPr lang="ru-RU" sz="2400" b="1" dirty="0" smtClean="0">
                <a:solidFill>
                  <a:srgbClr val="0070C0"/>
                </a:solidFill>
              </a:rPr>
              <a:t>:</a:t>
            </a:r>
            <a:r>
              <a:rPr lang="en-US" sz="2400" b="1" dirty="0" smtClean="0">
                <a:solidFill>
                  <a:srgbClr val="0070C0"/>
                </a:solidFill>
              </a:rPr>
              <a:t>  unmcpo@mail.ru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0613" y="0"/>
            <a:ext cx="1603387" cy="239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260648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ВНИМАНИЕ!</a:t>
            </a:r>
            <a:endParaRPr kumimoji="0" lang="ru-RU" sz="4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644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7647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СТРУКТУРА ФГОС СПО по ТОП-50</a:t>
            </a:r>
            <a:endParaRPr lang="ru-RU" sz="3600" b="1" dirty="0"/>
          </a:p>
        </p:txBody>
      </p:sp>
      <p:pic>
        <p:nvPicPr>
          <p:cNvPr id="51202" name="Picture 2" descr="C:\Users\dom\Downloads\Безымянный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7704856" cy="597666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12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1238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68400" y="1201738"/>
            <a:ext cx="7632700" cy="52927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 Narrow" pitchFamily="34" charset="0"/>
              </a:rPr>
              <a:t>4.3.1. Специальные помещения должны представлять собой учебные аудитории для проведения занятий  всех видов</a:t>
            </a:r>
            <a:r>
              <a:rPr lang="ru-RU" sz="1600" dirty="0">
                <a:latin typeface="Arial Narrow" pitchFamily="34" charset="0"/>
              </a:rPr>
              <a:t>, предусмотренных образовательной программой, </a:t>
            </a:r>
            <a:r>
              <a:rPr lang="ru-RU" sz="1600" b="1" dirty="0">
                <a:latin typeface="Arial Narrow" pitchFamily="34" charset="0"/>
              </a:rPr>
              <a:t>в том числе групповых и индивидуальных  консультаций, текущего контроля и промежуточной аттестации</a:t>
            </a:r>
            <a:r>
              <a:rPr lang="ru-RU" sz="1600" dirty="0">
                <a:latin typeface="Arial Narrow" pitchFamily="34" charset="0"/>
              </a:rPr>
              <a:t>, а также помещения </a:t>
            </a:r>
            <a:r>
              <a:rPr lang="ru-RU" sz="1600" b="1" dirty="0">
                <a:latin typeface="Arial Narrow" pitchFamily="34" charset="0"/>
              </a:rPr>
              <a:t>для самостоятельной  работы</a:t>
            </a:r>
            <a:r>
              <a:rPr lang="ru-RU" sz="1600" dirty="0">
                <a:latin typeface="Arial Narrow" pitchFamily="34" charset="0"/>
              </a:rPr>
              <a:t>, мастерские и лаборатории, оснащенные оборудованием, техническими средствами обучения и материалами, учитывающими требования международных стандартов.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 Narrow" pitchFamily="34" charset="0"/>
              </a:rPr>
              <a:t>4.3.2. Помещения для самостоятельной работы обучающихся должны быть оснащены компьютерной  техникой с возможностью подключения к информационно-телекоммуникационной сети "Интернет" </a:t>
            </a:r>
            <a:r>
              <a:rPr lang="ru-RU" sz="1600" dirty="0">
                <a:latin typeface="Arial Narrow" pitchFamily="34" charset="0"/>
              </a:rPr>
              <a:t>и  обеспечением доступа в электронную информационно-образовательную среду образовательной организации (при наличии).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 Narrow" pitchFamily="34" charset="0"/>
              </a:rPr>
              <a:t>        </a:t>
            </a:r>
            <a:r>
              <a:rPr lang="ru-RU" sz="1600" b="1" dirty="0">
                <a:latin typeface="Arial Narrow" pitchFamily="34" charset="0"/>
              </a:rPr>
              <a:t>В случае применения электронного обучения, дистанционных образовательных технологий, </a:t>
            </a:r>
            <a:r>
              <a:rPr lang="ru-RU" sz="1600" dirty="0">
                <a:latin typeface="Arial Narrow" pitchFamily="34" charset="0"/>
              </a:rPr>
              <a:t>допускается</a:t>
            </a:r>
            <a:r>
              <a:rPr lang="ru-RU" sz="1600" b="1" dirty="0">
                <a:latin typeface="Arial Narrow" pitchFamily="34" charset="0"/>
              </a:rPr>
              <a:t> применение специально оборудованных помещений</a:t>
            </a:r>
            <a:r>
              <a:rPr lang="ru-RU" sz="1600" dirty="0">
                <a:latin typeface="Arial Narrow" pitchFamily="34" charset="0"/>
              </a:rPr>
              <a:t>, их виртуальных аналогов, </a:t>
            </a:r>
            <a:r>
              <a:rPr lang="ru-RU" sz="1600" b="1" dirty="0">
                <a:latin typeface="Arial Narrow" pitchFamily="34" charset="0"/>
              </a:rPr>
              <a:t>позволяющих обучающимся  осваивать ОК и ПК</a:t>
            </a:r>
            <a:r>
              <a:rPr lang="ru-RU" sz="1600" dirty="0">
                <a:latin typeface="Arial Narrow" pitchFamily="34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 Narrow" pitchFamily="34" charset="0"/>
              </a:rPr>
              <a:t>4.3.3. Образовательная организация должна быть обеспечена необходимым комплектом лицензионного  программного обеспечения.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 Narrow" pitchFamily="34" charset="0"/>
              </a:rPr>
              <a:t>4.3.4. Библиотечный фонд образовательной организации должен быть укомплектован печатными  изданиями и (или) электронными изданиями по каждой дисциплине, модулю из расчета одно печатное издание и (или) электронное издание по каждой дисциплине, модулю на одного обучающегося. </a:t>
            </a:r>
            <a:r>
              <a:rPr lang="ru-RU" sz="1600" dirty="0">
                <a:latin typeface="Arial Narrow" pitchFamily="34" charset="0"/>
              </a:rPr>
              <a:t>Библиотечный фонд должен быть укомплектован печатными изданиями и (или) электронными изданиями основной и дополнительной учебной литературы, вышедшими за последние </a:t>
            </a:r>
            <a:r>
              <a:rPr lang="ru-RU" dirty="0"/>
              <a:t>5 лет.</a:t>
            </a:r>
          </a:p>
        </p:txBody>
      </p:sp>
      <p:sp>
        <p:nvSpPr>
          <p:cNvPr id="69636" name="Прямоугольник 2"/>
          <p:cNvSpPr>
            <a:spLocks noChangeArrowheads="1"/>
          </p:cNvSpPr>
          <p:nvPr/>
        </p:nvSpPr>
        <p:spPr bwMode="auto">
          <a:xfrm>
            <a:off x="1258888" y="0"/>
            <a:ext cx="75612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Требования к материально-техническому                                        и учебно-методическому обеспечению реализации  образовательной программы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 bwMode="auto">
          <a:xfrm>
            <a:off x="1403350" y="28575"/>
            <a:ext cx="7497763" cy="78581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3E0F00"/>
                </a:solidFill>
                <a:effectLst/>
                <a:latin typeface="Times New Roman" pitchFamily="18" charset="0"/>
                <a:cs typeface="Times New Roman" pitchFamily="18" charset="0"/>
              </a:rPr>
              <a:t>Требования к кадровым условиям </a:t>
            </a:r>
            <a:br>
              <a:rPr lang="ru-RU" altLang="ru-RU" sz="2400" b="1" smtClean="0">
                <a:solidFill>
                  <a:srgbClr val="3E0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smtClean="0">
                <a:solidFill>
                  <a:srgbClr val="3E0F00"/>
                </a:solidFill>
                <a:effectLst/>
                <a:latin typeface="Times New Roman" pitchFamily="18" charset="0"/>
                <a:cs typeface="Times New Roman" pitchFamily="18" charset="0"/>
              </a:rPr>
              <a:t>реализации образовательной программы</a:t>
            </a:r>
            <a:endParaRPr lang="ru-RU" sz="2400" smtClean="0"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287914"/>
              </p:ext>
            </p:extLst>
          </p:nvPr>
        </p:nvGraphicFramePr>
        <p:xfrm>
          <a:off x="1271582" y="980728"/>
          <a:ext cx="7694398" cy="2152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4398"/>
              </a:tblGrid>
              <a:tr h="406357">
                <a:tc>
                  <a:txBody>
                    <a:bodyPr/>
                    <a:lstStyle/>
                    <a:p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Федеральный закон ФЗ-273  «Об образовании в Российской федерации (ст. 46)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6357">
                <a:tc>
                  <a:txBody>
                    <a:bodyPr/>
                    <a:lstStyle/>
                    <a:p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ФГОС СПО по специальности/профессии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1422">
                <a:tc>
                  <a:txBody>
                    <a:bodyPr/>
                    <a:lstStyle/>
                    <a:p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Трудовой кодекс Российской Федерации  (ст. 195.3)   -  ссылка на </a:t>
                      </a:r>
                      <a:r>
                        <a:rPr kumimoji="0" lang="ru-RU" sz="16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829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Профессиональный стандарт  "Педагог профессионального обучения, профессионального образования и дополнительного профессионального образования»   </a:t>
                      </a:r>
                      <a:r>
                        <a:rPr kumimoji="0" lang="ru-RU" sz="16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(утв. Минтруд 8 сентября 2015 г. № </a:t>
                      </a:r>
                      <a:r>
                        <a:rPr kumimoji="0" lang="ru-RU" sz="16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608н</a:t>
                      </a:r>
                      <a:r>
                        <a:rPr kumimoji="0" lang="ru-RU" sz="16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06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011238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181547" y="3429000"/>
            <a:ext cx="7812087" cy="309634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38163" algn="just"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ru-RU" altLang="ru-RU" sz="1800" b="1" u="sng" dirty="0" smtClean="0">
                <a:latin typeface="Arial Narrow" pitchFamily="34" charset="0"/>
                <a:cs typeface="Times New Roman" pitchFamily="18" charset="0"/>
              </a:rPr>
              <a:t>Квалификация педагогических работников </a:t>
            </a:r>
            <a:r>
              <a:rPr lang="ru-RU" altLang="ru-RU" sz="1800" dirty="0" smtClean="0">
                <a:latin typeface="Arial Narrow" pitchFamily="34" charset="0"/>
                <a:cs typeface="Times New Roman" pitchFamily="18" charset="0"/>
              </a:rPr>
              <a:t>образовательной организации </a:t>
            </a:r>
            <a:r>
              <a:rPr lang="ru-RU" altLang="ru-RU" sz="1800" b="1" u="sng" dirty="0" smtClean="0">
                <a:latin typeface="Arial Narrow" pitchFamily="34" charset="0"/>
                <a:cs typeface="Times New Roman" pitchFamily="18" charset="0"/>
              </a:rPr>
              <a:t>должна отвечать квалификационным требованиям, указанным в профессиональных стандартах</a:t>
            </a:r>
            <a:r>
              <a:rPr lang="ru-RU" altLang="ru-RU" sz="1800" dirty="0" smtClean="0">
                <a:latin typeface="Arial Narrow" pitchFamily="34" charset="0"/>
                <a:cs typeface="Times New Roman" pitchFamily="18" charset="0"/>
              </a:rPr>
              <a:t>. </a:t>
            </a:r>
          </a:p>
          <a:p>
            <a:pPr marL="0" indent="538163" algn="just"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ru-RU" altLang="ru-RU" sz="1800" dirty="0" smtClean="0">
                <a:latin typeface="Arial Narrow" pitchFamily="34" charset="0"/>
                <a:cs typeface="Times New Roman" pitchFamily="18" charset="0"/>
              </a:rPr>
              <a:t>Для педагогических работников, обеспечивающих освоение обучающимся дисциплин (модулей)… </a:t>
            </a:r>
            <a:r>
              <a:rPr lang="ru-RU" altLang="ru-RU" sz="1800" b="1" u="sng" dirty="0" smtClean="0">
                <a:latin typeface="Arial Narrow" pitchFamily="34" charset="0"/>
                <a:cs typeface="Times New Roman" pitchFamily="18" charset="0"/>
              </a:rPr>
              <a:t>опыт  деятельности                               в  организациях  соответствующей  профессиональной  сферы  является  обязательным</a:t>
            </a:r>
            <a:r>
              <a:rPr lang="ru-RU" altLang="ru-RU" sz="1800" dirty="0" smtClean="0">
                <a:latin typeface="Arial Narrow" pitchFamily="34" charset="0"/>
                <a:cs typeface="Times New Roman" pitchFamily="18" charset="0"/>
              </a:rPr>
              <a:t>. </a:t>
            </a:r>
          </a:p>
          <a:p>
            <a:pPr marL="0" indent="538163" algn="just"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ru-RU" altLang="ru-RU" sz="1800" dirty="0" smtClean="0">
                <a:latin typeface="Arial Narrow" pitchFamily="34" charset="0"/>
                <a:cs typeface="Times New Roman" pitchFamily="18" charset="0"/>
              </a:rPr>
              <a:t>Педагогические работники получают дополнительное профессиональное образование по программам повышения квалификации,  в том числе</a:t>
            </a:r>
            <a:r>
              <a:rPr lang="ru-RU" altLang="ru-RU" sz="1800" u="sng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sz="1800" b="1" u="sng" dirty="0" smtClean="0">
                <a:latin typeface="Arial Narrow" pitchFamily="34" charset="0"/>
                <a:cs typeface="Times New Roman" pitchFamily="18" charset="0"/>
              </a:rPr>
              <a:t>в форме стажировки </a:t>
            </a:r>
            <a:r>
              <a:rPr lang="ru-RU" altLang="ru-RU" sz="1800" dirty="0" smtClean="0">
                <a:latin typeface="Arial Narrow" pitchFamily="34" charset="0"/>
                <a:cs typeface="Times New Roman" pitchFamily="18" charset="0"/>
              </a:rPr>
              <a:t>в организациях, направление деятельности которых соответствует области профессиональной деятельности, указанной во ФГОС СПО,  </a:t>
            </a:r>
            <a:r>
              <a:rPr lang="ru-RU" altLang="ru-RU" sz="1800" b="1" dirty="0" smtClean="0">
                <a:latin typeface="Arial Narrow" pitchFamily="34" charset="0"/>
                <a:cs typeface="Times New Roman" pitchFamily="18" charset="0"/>
              </a:rPr>
              <a:t>не реже 1 раза в 3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3"/>
          <p:cNvSpPr txBox="1">
            <a:spLocks/>
          </p:cNvSpPr>
          <p:nvPr/>
        </p:nvSpPr>
        <p:spPr>
          <a:xfrm>
            <a:off x="1116013" y="1268413"/>
            <a:ext cx="7848600" cy="1152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800" dirty="0" smtClean="0">
                <a:solidFill>
                  <a:srgbClr val="030400"/>
                </a:solidFill>
                <a:latin typeface="Times New Roman" pitchFamily="18" charset="0"/>
                <a:cs typeface="Times New Roman" pitchFamily="18" charset="0"/>
              </a:rPr>
              <a:t>п.2.9. ГИА </a:t>
            </a:r>
            <a:r>
              <a:rPr lang="ru-RU" altLang="ru-RU" sz="1800" b="1" dirty="0" smtClean="0">
                <a:solidFill>
                  <a:srgbClr val="3E0F00"/>
                </a:solidFill>
                <a:latin typeface="Times New Roman" pitchFamily="18" charset="0"/>
                <a:cs typeface="Times New Roman" pitchFamily="18" charset="0"/>
              </a:rPr>
              <a:t>по специальности </a:t>
            </a:r>
            <a:r>
              <a:rPr lang="ru-RU" sz="1800" dirty="0" smtClean="0">
                <a:solidFill>
                  <a:srgbClr val="030400"/>
                </a:solidFill>
                <a:latin typeface="Times New Roman" pitchFamily="18" charset="0"/>
                <a:cs typeface="Times New Roman" pitchFamily="18" charset="0"/>
              </a:rPr>
              <a:t>проводится в форме защиты выпускной квалификационной работы (дипломная работа(дипломный проект).                     По усмотрению образовательной организации </a:t>
            </a:r>
            <a:r>
              <a:rPr lang="ru-RU" sz="1800" b="1" dirty="0" smtClean="0">
                <a:solidFill>
                  <a:srgbClr val="030400"/>
                </a:solidFill>
                <a:latin typeface="Times New Roman" pitchFamily="18" charset="0"/>
                <a:cs typeface="Times New Roman" pitchFamily="18" charset="0"/>
              </a:rPr>
              <a:t>ДЭ включается в ВКР или проводится в виде государственного экзамена.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000" dirty="0"/>
          </a:p>
        </p:txBody>
      </p:sp>
      <p:sp>
        <p:nvSpPr>
          <p:cNvPr id="71683" name="TextBox 3"/>
          <p:cNvSpPr txBox="1">
            <a:spLocks noChangeArrowheads="1"/>
          </p:cNvSpPr>
          <p:nvPr/>
        </p:nvSpPr>
        <p:spPr bwMode="auto">
          <a:xfrm>
            <a:off x="927100" y="0"/>
            <a:ext cx="8143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3E0F00"/>
                </a:solidFill>
                <a:latin typeface="Times New Roman" pitchFamily="18" charset="0"/>
                <a:cs typeface="Times New Roman" pitchFamily="18" charset="0"/>
              </a:rPr>
              <a:t>Государственная итоговая аттестация   ФГОС СПО по ТОП-50</a:t>
            </a:r>
          </a:p>
        </p:txBody>
      </p:sp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1116013" y="404813"/>
            <a:ext cx="7777162" cy="720725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79388" indent="-179388"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800" dirty="0" smtClean="0">
                <a:solidFill>
                  <a:srgbClr val="030400"/>
                </a:solidFill>
                <a:latin typeface="Times New Roman" pitchFamily="18" charset="0"/>
                <a:cs typeface="Times New Roman" pitchFamily="18" charset="0"/>
              </a:rPr>
              <a:t>п.2.8. ГИА </a:t>
            </a:r>
            <a:r>
              <a:rPr lang="ru-RU" altLang="ru-RU" sz="1800" b="1" dirty="0" smtClean="0">
                <a:solidFill>
                  <a:srgbClr val="3E0F00"/>
                </a:solidFill>
                <a:latin typeface="Times New Roman" pitchFamily="18" charset="0"/>
                <a:cs typeface="Times New Roman" pitchFamily="18" charset="0"/>
              </a:rPr>
              <a:t>по профессии </a:t>
            </a:r>
            <a:r>
              <a:rPr lang="ru-RU" sz="1800" dirty="0" smtClean="0">
                <a:solidFill>
                  <a:srgbClr val="030400"/>
                </a:solidFill>
                <a:latin typeface="Times New Roman" pitchFamily="18" charset="0"/>
                <a:cs typeface="Times New Roman" pitchFamily="18" charset="0"/>
              </a:rPr>
              <a:t>проводится в форме </a:t>
            </a:r>
            <a:r>
              <a:rPr lang="ru-RU" sz="1800" b="1" dirty="0" smtClean="0">
                <a:solidFill>
                  <a:srgbClr val="030400"/>
                </a:solidFill>
                <a:latin typeface="Times New Roman" pitchFamily="18" charset="0"/>
                <a:cs typeface="Times New Roman" pitchFamily="18" charset="0"/>
              </a:rPr>
              <a:t>защиты выпускной квалификационной работы в виде ДЭ.</a:t>
            </a:r>
            <a:endParaRPr lang="ru-RU" sz="1800" b="1" dirty="0">
              <a:solidFill>
                <a:srgbClr val="0304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indent="-179388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800" dirty="0" smtClean="0">
              <a:solidFill>
                <a:srgbClr val="030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0"/>
            <a:ext cx="101123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Заголовок 1"/>
          <p:cNvSpPr>
            <a:spLocks noGrp="1"/>
          </p:cNvSpPr>
          <p:nvPr>
            <p:ph type="title"/>
          </p:nvPr>
        </p:nvSpPr>
        <p:spPr bwMode="auto">
          <a:xfrm>
            <a:off x="1432378" y="3717032"/>
            <a:ext cx="7497763" cy="105251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О внесении изменений в Порядок проведения ГИА </a:t>
            </a:r>
            <a:b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по образовательным программам СПО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smtClean="0">
                <a:effectLst/>
                <a:latin typeface="Times New Roman" pitchFamily="18" charset="0"/>
                <a:cs typeface="Times New Roman" pitchFamily="18" charset="0"/>
              </a:rPr>
              <a:t>утв. Министерством образования РФ от 12 декабря 2017г.)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1250826" y="4869160"/>
            <a:ext cx="7713662" cy="1582738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Выпускная квалификационная работа выполняется  в следующих видах:</a:t>
            </a:r>
          </a:p>
          <a:p>
            <a:pPr marL="365760" indent="-283464" algn="just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для  ППКРС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– выпускная практическая квалификационная работа                 и  письменная экзаменационная работа либо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демонстрационный экзамен;</a:t>
            </a:r>
          </a:p>
          <a:p>
            <a:pPr marL="365760" indent="-283464" algn="just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для ППССЗ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 дипломная работа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(дипломный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проект)                                      и (или)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демонстрационный экзамен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17703" y="2564904"/>
            <a:ext cx="7848872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30400"/>
                </a:solidFill>
                <a:latin typeface="Times New Roman" pitchFamily="18" charset="0"/>
                <a:cs typeface="Times New Roman" pitchFamily="18" charset="0"/>
              </a:rPr>
              <a:t>Требования к содержанию, объёму и структуре ВКР и (или) ГЭ образовательная организация определяет самостоятельно с учётом ПООП.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Задания ДЭ разрабатываются на основе профессионального стандарта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наличии) и с учетом оценочных материалов (при наличии), разработанных союзом.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 l="11462" r="17294"/>
          <a:stretch>
            <a:fillRect/>
          </a:stretch>
        </p:blipFill>
        <p:spPr bwMode="auto">
          <a:xfrm>
            <a:off x="7956550" y="0"/>
            <a:ext cx="11874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76375" y="0"/>
            <a:ext cx="7359650" cy="6556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ВАЖНО!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87624" y="620689"/>
            <a:ext cx="7056438" cy="309634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Font typeface="Wingdings" pitchFamily="2" charset="2"/>
              <a:buChar char="§"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Примерная  программа становится обязательной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так как   по отдельным вопросам ссылка на неё дается в тексте ФГОС СПО  по ТОП-50.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Font typeface="Wingdings" pitchFamily="2" charset="2"/>
              <a:buChar char="§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 ФГОС СПО  дополнительно позволены: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Font typeface="Wingdings 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-  применение дистанционных технологий и электронного обучения при  реализации образовательной программы;</a:t>
            </a:r>
          </a:p>
          <a:p>
            <a:pPr marL="82296" indent="0"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Font typeface="Wingdings 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-   применение зачетных единиц. </a:t>
            </a:r>
          </a:p>
          <a:p>
            <a:pPr marL="82296" indent="0" algn="just"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Основная профессиональная образовательная программа разрабатывается на основе примерных основных образовательных программ,  которые включены в реестр ПООП   (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http://reestrspo.ru)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Font typeface="Wingdings 2"/>
              <a:buNone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3" descr="Безымянный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3790084"/>
            <a:ext cx="7848872" cy="3067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4287</TotalTime>
  <Words>2915</Words>
  <Application>Microsoft Office PowerPoint</Application>
  <PresentationFormat>Экран (4:3)</PresentationFormat>
  <Paragraphs>486</Paragraphs>
  <Slides>42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Солнцестояние</vt:lpstr>
      <vt:lpstr>Документ</vt:lpstr>
      <vt:lpstr> Проектирование  рабочих программ,  УМК и КИМ, реализующих требования   ФГОС СПО  по ТОП-50</vt:lpstr>
      <vt:lpstr>  Характерные особенности  ФГОС СПО по ТОП-50: </vt:lpstr>
      <vt:lpstr>Презентация PowerPoint</vt:lpstr>
      <vt:lpstr> При разработке рабочей программы образовательная организация имеет право: </vt:lpstr>
      <vt:lpstr>СТРУКТУРА ФГОС СПО по ТОП-50</vt:lpstr>
      <vt:lpstr>Презентация PowerPoint</vt:lpstr>
      <vt:lpstr>Требования к кадровым условиям  реализации образовательной программы</vt:lpstr>
      <vt:lpstr>О внесении изменений в Порядок проведения ГИА  по образовательным программам СПО  (утв. Министерством образования РФ от 12 декабря 2017г.)</vt:lpstr>
      <vt:lpstr>Презентация PowerPoint</vt:lpstr>
      <vt:lpstr> Проектирование  образовательных программ </vt:lpstr>
      <vt:lpstr> Требования к структуре образовательной программы </vt:lpstr>
      <vt:lpstr> Требования к структуре  образовательной программы </vt:lpstr>
      <vt:lpstr>Основные требования к ОП СПО  (Методические рекомендации) </vt:lpstr>
      <vt:lpstr>Основные требования к ОП СПО  (Методические рекомендации) </vt:lpstr>
      <vt:lpstr>Требования при определении нагрузки                                          по отдельным структурным элементам  образовательной программы:</vt:lpstr>
      <vt:lpstr>УЧЕБНО-МЕТОДИЧЕСКИЙ КОМПЛЕКС   основной образовательной программы СПО по специальности/профессии</vt:lpstr>
      <vt:lpstr>УЧЕБНО-МЕТОДИЧЕСКИЙ КОМПЛЕКС   основной образовательной программы СПО по специальности/профессии</vt:lpstr>
      <vt:lpstr>УЧЕБНО-МЕТОДИЧЕСКИЙ КОМПЛЕКС   основной образовательной программы СПО по специальности/профессии</vt:lpstr>
      <vt:lpstr>УЧЕБНО-МЕТОДИЧЕСКИЙ КОМПЛЕКС   основной образовательной программы СПО по специальности/профессии</vt:lpstr>
      <vt:lpstr>УЧЕБНО-МЕТОДИЧЕСКИЙ КОМПЛЕКС   основной образовательной программы СПО по специальности/профессии</vt:lpstr>
      <vt:lpstr>УЧЕБНО-МЕТОДИЧЕСКИЙ КОМПЛЕКС   основной образовательной программы СПО по специальности/профессии</vt:lpstr>
      <vt:lpstr>УЧЕБНО-МЕТОДИЧЕСКИЙ КОМПЛЕКС   основной образовательной программы СПО по специальности/профессии</vt:lpstr>
      <vt:lpstr>Структура рабочей программы  учебной дисциплины</vt:lpstr>
      <vt:lpstr> Раздел 1. Общая характеристика  программы  УД </vt:lpstr>
      <vt:lpstr> Раздел 2. Структура  учебной дисциплины </vt:lpstr>
      <vt:lpstr> Раздел 2. Структура  учебной дисциплины </vt:lpstr>
      <vt:lpstr>  Раздел 3. Условия реализации программы  </vt:lpstr>
      <vt:lpstr>4. Контроль и оценка результатов освоения  учебной дисциплины</vt:lpstr>
      <vt:lpstr>Структура программы  профессионального модуля </vt:lpstr>
      <vt:lpstr>  1. Общая характеристика рабочей программы ПМ   </vt:lpstr>
      <vt:lpstr>  1. Общая характеристика рабочей программы ПМ   </vt:lpstr>
      <vt:lpstr>2. Структура и содержание профессионального модуля</vt:lpstr>
      <vt:lpstr>2. Структура и содержание профессионального модуля</vt:lpstr>
      <vt:lpstr>Презентация PowerPoint</vt:lpstr>
      <vt:lpstr>   3. Примерные условия реализации программы   </vt:lpstr>
      <vt:lpstr>Презентация PowerPoint</vt:lpstr>
      <vt:lpstr> Состав комплекта  контрольно-измерительных материалов </vt:lpstr>
      <vt:lpstr>1. Паспорт комплекта оценочных (контрольно-измерительных) материалов</vt:lpstr>
      <vt:lpstr>2. Оценочные (контрольно-измерительные) материалы                         для промежуточной и/или государственной (итоговой) аттестации</vt:lpstr>
      <vt:lpstr>2. Оценочные (контрольно-измерительные) материалы                       для промежуточной и/или государственной (итоговой) аттестации</vt:lpstr>
      <vt:lpstr>2. Оценочные (контрольно-измерительные) материалы                       для промежуточной и/или государственной (итоговой) аттестации</vt:lpstr>
      <vt:lpstr>ОТДЕЛ  методического сопровождения профессионального образования ОГАУ «ИРО»   Наш адрес:  г.Ульяновск, пр. Нариманова, д. 13, каб. 230, 233 (3 этаж) Телефон:  8 (8422) 21-40-27 Email:  unmcpo@mail.ru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РЕСУРСЫ СОВРЕМЕННОГО УЧЕБНОГО ЗАНЯТИЯ В УСЛОВИЯХ ОБНОВЛЕНИЯ СОДЕРЖАНИЯ ПРОФЕССИОНАЛЬНОГО ОБРАЗОВАНИЯ</dc:title>
  <dc:creator>dom</dc:creator>
  <cp:lastModifiedBy>Профтех</cp:lastModifiedBy>
  <cp:revision>302</cp:revision>
  <dcterms:modified xsi:type="dcterms:W3CDTF">2018-04-16T10:15:16Z</dcterms:modified>
</cp:coreProperties>
</file>