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69" r:id="rId4"/>
    <p:sldId id="290" r:id="rId5"/>
    <p:sldId id="291" r:id="rId6"/>
    <p:sldId id="268" r:id="rId7"/>
    <p:sldId id="292" r:id="rId8"/>
    <p:sldId id="293" r:id="rId9"/>
    <p:sldId id="289" r:id="rId10"/>
  </p:sldIdLst>
  <p:sldSz cx="9144000" cy="5143500" type="screen16x9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cheulova" initials="A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E30"/>
    <a:srgbClr val="5C9BD5"/>
    <a:srgbClr val="BD0000"/>
    <a:srgbClr val="A37C00"/>
    <a:srgbClr val="7A7A7A"/>
    <a:srgbClr val="97501E"/>
    <a:srgbClr val="3A6487"/>
    <a:srgbClr val="5A99D3"/>
    <a:srgbClr val="00A651"/>
    <a:srgbClr val="FF9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17" autoAdjust="0"/>
    <p:restoredTop sz="96433" autoAdjust="0"/>
  </p:normalViewPr>
  <p:slideViewPr>
    <p:cSldViewPr>
      <p:cViewPr>
        <p:scale>
          <a:sx n="66" d="100"/>
          <a:sy n="66" d="100"/>
        </p:scale>
        <p:origin x="-1152" y="-6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3B7E7F6-0903-4A0A-B36B-E4164285CCFE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A1A5FC3-FF22-4A5E-B80C-8B17AE062F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08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A5FC3-FF22-4A5E-B80C-8B17AE062FE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313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A65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2914650"/>
            <a:ext cx="5542384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A65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3AC40-EB79-43C9-874F-C5043E2B5AAD}" type="datetime1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9A69-C72C-4053-807C-6738C079A17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14650"/>
            <a:ext cx="197591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57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9E8C-2A8B-4DE2-A495-4EFA2569B73C}" type="datetime1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9A69-C72C-4053-807C-6738C079A1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339752" y="129184"/>
            <a:ext cx="6552728" cy="5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A65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1" y="129183"/>
            <a:ext cx="197591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48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FAF5-4C81-4DEF-97EE-0AAE5CF2BCF8}" type="datetime1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9A69-C72C-4053-807C-6738C079A1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413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0BCC-093C-4890-819C-8B63F108B000}" type="datetime1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058D-7AF0-4DDC-9F4E-12370E576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272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6D53-F2DE-49A9-A28F-EEF8F45B5786}" type="datetime1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058D-7AF0-4DDC-9F4E-12370E576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480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300A-2773-4965-889C-FC2AABBE10A8}" type="datetime1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058D-7AF0-4DDC-9F4E-12370E576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150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FF5B-3DCD-4A52-A351-248F6E387DDC}" type="datetime1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058D-7AF0-4DDC-9F4E-12370E576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174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9F0E-9841-4AF8-8A62-A320DE5FD8E9}" type="datetime1">
              <a:rPr lang="ru-RU" smtClean="0"/>
              <a:pPr/>
              <a:t>13.11.2017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058D-7AF0-4DDC-9F4E-12370E576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534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AD10-25FE-48F8-859F-0CF03BB72731}" type="datetime1">
              <a:rPr lang="ru-RU" smtClean="0"/>
              <a:pPr/>
              <a:t>13.11.2017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058D-7AF0-4DDC-9F4E-12370E576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616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5A3A-0B7D-47CC-859D-77D629FD8CD9}" type="datetime1">
              <a:rPr lang="ru-RU" smtClean="0"/>
              <a:pPr/>
              <a:t>13.11.2017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058D-7AF0-4DDC-9F4E-12370E576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571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949B8-ED6F-4BAB-95D6-F95152E589E7}" type="datetime1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058D-7AF0-4DDC-9F4E-12370E576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85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29184"/>
            <a:ext cx="6552728" cy="540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A65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400" y="915566"/>
            <a:ext cx="8698080" cy="367905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94400" y="4767263"/>
            <a:ext cx="2133600" cy="273844"/>
          </a:xfrm>
        </p:spPr>
        <p:txBody>
          <a:bodyPr/>
          <a:lstStyle/>
          <a:p>
            <a:fld id="{14A70AF6-09F4-4D1B-9E11-87B34CDC68DB}" type="datetime1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58880" y="4767263"/>
            <a:ext cx="2133600" cy="273844"/>
          </a:xfrm>
        </p:spPr>
        <p:txBody>
          <a:bodyPr/>
          <a:lstStyle/>
          <a:p>
            <a:fld id="{95289A69-C72C-4053-807C-6738C079A17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1" y="129183"/>
            <a:ext cx="197591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35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9A21-1EA2-430C-9BFC-EB65B7E29DDE}" type="datetime1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058D-7AF0-4DDC-9F4E-12370E576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964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6694-94F2-4D3C-8D65-068BB01A42BF}" type="datetime1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058D-7AF0-4DDC-9F4E-12370E576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095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436E-3202-4D47-BAF1-FB2E2D54A896}" type="datetime1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058D-7AF0-4DDC-9F4E-12370E576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615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7" y="3305176"/>
            <a:ext cx="5578896" cy="1021556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>
                <a:solidFill>
                  <a:srgbClr val="00A65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CE35-5EE8-458B-B4DB-82FECF23C5DB}" type="datetime1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9A69-C72C-4053-807C-6738C079A17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3" y="3545954"/>
            <a:ext cx="197591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7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D0AC-E3B4-4496-9959-6CE2D0117CDB}" type="datetime1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9A69-C72C-4053-807C-6738C079A1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39752" y="129184"/>
            <a:ext cx="6552728" cy="540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A65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1" y="129183"/>
            <a:ext cx="197591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35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EDE3-7FD9-45D8-AA1B-5F688725A70D}" type="datetime1">
              <a:rPr lang="ru-RU" smtClean="0"/>
              <a:pPr/>
              <a:t>13.11.2017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9A69-C72C-4053-807C-6738C079A1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339752" y="129184"/>
            <a:ext cx="6552728" cy="540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A65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1" y="129183"/>
            <a:ext cx="197591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96B9-C712-4AF6-AE42-EEF610FFD679}" type="datetime1">
              <a:rPr lang="ru-RU" smtClean="0"/>
              <a:pPr/>
              <a:t>13.11.2017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9A69-C72C-4053-807C-6738C079A1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39752" y="129184"/>
            <a:ext cx="6552728" cy="540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A65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1" y="129183"/>
            <a:ext cx="197591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26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55ED-9C1E-4AE2-B178-471C96DDDEFE}" type="datetime1">
              <a:rPr lang="ru-RU" smtClean="0"/>
              <a:pPr/>
              <a:t>13.11.2017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9A69-C72C-4053-807C-6738C079A1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48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00" y="826456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A65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204788"/>
            <a:ext cx="5472608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400" y="1779662"/>
            <a:ext cx="3008313" cy="28149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94400" y="4767263"/>
            <a:ext cx="2133600" cy="273844"/>
          </a:xfrm>
        </p:spPr>
        <p:txBody>
          <a:bodyPr/>
          <a:lstStyle/>
          <a:p>
            <a:fld id="{6D71142C-179D-496A-961D-9FDB753B1D38}" type="datetime1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58880" y="4767263"/>
            <a:ext cx="2133600" cy="273844"/>
          </a:xfrm>
        </p:spPr>
        <p:txBody>
          <a:bodyPr/>
          <a:lstStyle/>
          <a:p>
            <a:fld id="{95289A69-C72C-4053-807C-6738C079A17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" y="204788"/>
            <a:ext cx="197591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10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467A-EE7F-4727-A688-5499D06EF981}" type="datetime1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9A69-C72C-4053-807C-6738C079A1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579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9D18E"/>
            </a:gs>
            <a:gs pos="17999">
              <a:srgbClr val="FFFFFF"/>
            </a:gs>
            <a:gs pos="41289">
              <a:srgbClr val="FFFFFF"/>
            </a:gs>
            <a:gs pos="88000">
              <a:srgbClr val="FFFFFF"/>
            </a:gs>
            <a:gs pos="100000">
              <a:srgbClr val="E7E6E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4400" y="843558"/>
            <a:ext cx="8698080" cy="3751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944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CC0E9-A1EB-4D24-B050-ED26C2D24FDA}" type="datetime1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5888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89A69-C72C-4053-807C-6738C079A1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2902F-0B7E-4BCD-A3DF-A8A702E6F260}" type="datetime1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058D-7AF0-4DDC-9F4E-12370E576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43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83519"/>
            <a:ext cx="7772400" cy="2216820"/>
          </a:xfrm>
        </p:spPr>
        <p:txBody>
          <a:bodyPr anchor="b"/>
          <a:lstStyle/>
          <a:p>
            <a:pPr algn="r"/>
            <a:r>
              <a:rPr lang="ru-RU" sz="2400" dirty="0">
                <a:solidFill>
                  <a:srgbClr val="00421F"/>
                </a:solidFill>
              </a:rPr>
              <a:t>Межрегиональный центр компетенций как инновационный «хаб» модернизации системы среднего профессионального образования </a:t>
            </a:r>
            <a:r>
              <a:rPr lang="ru-RU" sz="2400" dirty="0" smtClean="0">
                <a:solidFill>
                  <a:srgbClr val="00421F"/>
                </a:solidFill>
              </a:rPr>
              <a:t>России</a:t>
            </a:r>
            <a:r>
              <a:rPr lang="ru-RU" sz="800" dirty="0" smtClean="0">
                <a:solidFill>
                  <a:srgbClr val="00421F"/>
                </a:solidFill>
              </a:rPr>
              <a:t/>
            </a:r>
            <a:br>
              <a:rPr lang="ru-RU" sz="800" dirty="0" smtClean="0">
                <a:solidFill>
                  <a:srgbClr val="00421F"/>
                </a:solidFill>
              </a:rPr>
            </a:br>
            <a:r>
              <a:rPr lang="ru-RU" sz="1050" b="1" dirty="0" smtClean="0">
                <a:solidFill>
                  <a:srgbClr val="00421F"/>
                </a:solidFill>
              </a:rPr>
              <a:t/>
            </a:r>
            <a:br>
              <a:rPr lang="ru-RU" sz="1050" b="1" dirty="0" smtClean="0">
                <a:solidFill>
                  <a:srgbClr val="00421F"/>
                </a:solidFill>
              </a:rPr>
            </a:br>
            <a:r>
              <a:rPr lang="ru-RU" sz="2400" b="1" dirty="0" smtClean="0">
                <a:solidFill>
                  <a:srgbClr val="00421F"/>
                </a:solidFill>
              </a:rPr>
              <a:t>ОГАПОУ «Ульяновский </a:t>
            </a:r>
            <a:r>
              <a:rPr lang="ru-RU" sz="2400" b="1" dirty="0">
                <a:solidFill>
                  <a:srgbClr val="00421F"/>
                </a:solidFill>
              </a:rPr>
              <a:t>Авиационный </a:t>
            </a:r>
            <a:r>
              <a:rPr lang="ru-RU" sz="2400" b="1" dirty="0" smtClean="0">
                <a:solidFill>
                  <a:srgbClr val="00421F"/>
                </a:solidFill>
              </a:rPr>
              <a:t>Колледж - Межрегиональный </a:t>
            </a:r>
            <a:r>
              <a:rPr lang="ru-RU" sz="2400" b="1" dirty="0">
                <a:solidFill>
                  <a:srgbClr val="00421F"/>
                </a:solidFill>
              </a:rPr>
              <a:t>Центр </a:t>
            </a:r>
            <a:r>
              <a:rPr lang="ru-RU" sz="2400" b="1" dirty="0" smtClean="0">
                <a:solidFill>
                  <a:srgbClr val="00421F"/>
                </a:solidFill>
              </a:rPr>
              <a:t>Компетенций»</a:t>
            </a:r>
            <a:endParaRPr lang="ru-RU" sz="2400" b="1" dirty="0">
              <a:solidFill>
                <a:srgbClr val="00421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3435846"/>
            <a:ext cx="5542384" cy="792088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rgbClr val="00421F"/>
                </a:solidFill>
              </a:rPr>
              <a:t>Тур Алексей Витальевич</a:t>
            </a:r>
            <a:endParaRPr lang="ru-RU" sz="1800" dirty="0">
              <a:solidFill>
                <a:srgbClr val="00421F"/>
              </a:solidFill>
            </a:endParaRPr>
          </a:p>
          <a:p>
            <a:pPr algn="r"/>
            <a:r>
              <a:rPr lang="ru-RU" sz="1800" dirty="0" smtClean="0">
                <a:solidFill>
                  <a:srgbClr val="00421F"/>
                </a:solidFill>
              </a:rPr>
              <a:t>Зам. директора – руководитель учебного центра</a:t>
            </a:r>
            <a:endParaRPr lang="ru-RU" sz="1800" dirty="0">
              <a:solidFill>
                <a:srgbClr val="0042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8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9A69-C72C-4053-807C-6738C079A17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68282"/>
            <a:ext cx="6552728" cy="540000"/>
          </a:xfrm>
        </p:spPr>
        <p:txBody>
          <a:bodyPr/>
          <a:lstStyle/>
          <a:p>
            <a:r>
              <a:rPr lang="ru-RU" sz="2000" b="1" dirty="0" smtClean="0"/>
              <a:t>Цель и задачи МЦК</a:t>
            </a:r>
            <a:endParaRPr lang="ru-RU" sz="20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94400" y="699542"/>
            <a:ext cx="8698080" cy="10801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chemeClr val="dk1"/>
                </a:solidFill>
              </a:rPr>
              <a:t>Цель: </a:t>
            </a:r>
            <a:r>
              <a:rPr lang="ru-RU" sz="1800" dirty="0" smtClean="0">
                <a:solidFill>
                  <a:schemeClr val="dk1"/>
                </a:solidFill>
              </a:rPr>
              <a:t>создание условий для обеспечения подготовки высококвалифицированных рабочих кадров и специалистов среднего звена по наиболее востребованным и перспективным профессиям и специальностям СПО с применением лучших мировых практик обучения.</a:t>
            </a:r>
            <a:endParaRPr lang="ru-RU" sz="1800" dirty="0" smtClean="0">
              <a:solidFill>
                <a:schemeClr val="dk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4401" y="2067694"/>
            <a:ext cx="8410048" cy="25853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b="1" dirty="0" smtClean="0"/>
              <a:t>Задачи</a:t>
            </a:r>
            <a:r>
              <a:rPr lang="ru-RU" b="1" dirty="0" smtClean="0"/>
              <a:t>:</a:t>
            </a:r>
          </a:p>
          <a:p>
            <a:r>
              <a:rPr lang="ru-RU" dirty="0"/>
              <a:t>- создание и распространение новых образовательных </a:t>
            </a:r>
            <a:r>
              <a:rPr lang="ru-RU" dirty="0" smtClean="0"/>
              <a:t>технологий и форм </a:t>
            </a:r>
            <a:r>
              <a:rPr lang="ru-RU" dirty="0"/>
              <a:t>организации образовательного </a:t>
            </a:r>
            <a:r>
              <a:rPr lang="ru-RU" dirty="0" smtClean="0"/>
              <a:t>процесса;</a:t>
            </a:r>
            <a:endParaRPr lang="ru-RU" dirty="0"/>
          </a:p>
          <a:p>
            <a:r>
              <a:rPr lang="ru-RU" dirty="0"/>
              <a:t>- внедрение практико-ориентированных методов обучения </a:t>
            </a:r>
            <a:r>
              <a:rPr lang="ru-RU" dirty="0" smtClean="0"/>
              <a:t>; </a:t>
            </a:r>
            <a:endParaRPr lang="ru-RU" dirty="0"/>
          </a:p>
          <a:p>
            <a:r>
              <a:rPr lang="ru-RU" dirty="0"/>
              <a:t>- создание условий для участия работодателей в общественном управлении подготовкой </a:t>
            </a:r>
            <a:r>
              <a:rPr lang="ru-RU" dirty="0" smtClean="0"/>
              <a:t>кадров;</a:t>
            </a:r>
            <a:endParaRPr lang="ru-RU" dirty="0"/>
          </a:p>
          <a:p>
            <a:r>
              <a:rPr lang="ru-RU" dirty="0"/>
              <a:t>- достижения нового уровня качества среднего профессионального образования;</a:t>
            </a:r>
          </a:p>
          <a:p>
            <a:r>
              <a:rPr lang="ru-RU" dirty="0"/>
              <a:t>- распространение в системе СПО РФ лучших практик подготовки кадров по ТОП-50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18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200" b="1" dirty="0" smtClean="0"/>
              <a:t>Учебный центр</a:t>
            </a:r>
            <a:endParaRPr lang="ru-RU" sz="3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214282" y="1857370"/>
            <a:ext cx="4068049" cy="338554"/>
          </a:xfrm>
          <a:prstGeom prst="rect">
            <a:avLst/>
          </a:prstGeom>
          <a:noFill/>
          <a:ln w="28575">
            <a:solidFill>
              <a:srgbClr val="00A65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Площадь учебного центра – </a:t>
            </a:r>
            <a:r>
              <a:rPr lang="ru-RU" sz="1600" b="1" dirty="0" smtClean="0"/>
              <a:t>8600</a:t>
            </a:r>
            <a:r>
              <a:rPr lang="ru-RU" sz="1600" dirty="0" smtClean="0"/>
              <a:t> </a:t>
            </a:r>
            <a:r>
              <a:rPr lang="ru-RU" sz="1600" dirty="0" err="1" smtClean="0"/>
              <a:t>кв.м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66" name="TextBox 65"/>
          <p:cNvSpPr txBox="1"/>
          <p:nvPr/>
        </p:nvSpPr>
        <p:spPr>
          <a:xfrm>
            <a:off x="214282" y="2214560"/>
            <a:ext cx="4070826" cy="338554"/>
          </a:xfrm>
          <a:prstGeom prst="rect">
            <a:avLst/>
          </a:prstGeom>
          <a:noFill/>
          <a:ln w="28575">
            <a:solidFill>
              <a:srgbClr val="00A65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Площадь мастерских – </a:t>
            </a:r>
            <a:r>
              <a:rPr lang="ru-RU" sz="1600" b="1" dirty="0" smtClean="0"/>
              <a:t>1980</a:t>
            </a:r>
            <a:r>
              <a:rPr lang="ru-RU" sz="1600" dirty="0" smtClean="0"/>
              <a:t> </a:t>
            </a:r>
            <a:r>
              <a:rPr lang="ru-RU" sz="1600" dirty="0" err="1" smtClean="0"/>
              <a:t>кв.м</a:t>
            </a:r>
            <a:endParaRPr lang="ru-RU" sz="1600" dirty="0"/>
          </a:p>
        </p:txBody>
      </p:sp>
      <p:sp>
        <p:nvSpPr>
          <p:cNvPr id="39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6758880" y="4767263"/>
            <a:ext cx="2133600" cy="273844"/>
          </a:xfrm>
        </p:spPr>
        <p:txBody>
          <a:bodyPr/>
          <a:lstStyle/>
          <a:p>
            <a:fld id="{95289A69-C72C-4053-807C-6738C079A173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214282" y="3000378"/>
            <a:ext cx="4070826" cy="2031325"/>
          </a:xfrm>
          <a:prstGeom prst="rect">
            <a:avLst/>
          </a:prstGeom>
          <a:noFill/>
          <a:ln w="28575">
            <a:solidFill>
              <a:srgbClr val="00A65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Специальности ТОП-50 учебного центра:</a:t>
            </a:r>
          </a:p>
          <a:p>
            <a:pPr>
              <a:buFontTx/>
              <a:buChar char="-"/>
            </a:pPr>
            <a:r>
              <a:rPr lang="ru-RU" sz="1400" dirty="0" smtClean="0"/>
              <a:t>Автомеханик</a:t>
            </a:r>
          </a:p>
          <a:p>
            <a:pPr>
              <a:buFontTx/>
              <a:buChar char="-"/>
            </a:pPr>
            <a:r>
              <a:rPr lang="ru-RU" sz="1400" dirty="0" smtClean="0"/>
              <a:t>Специалист по ремонту автомобильных двигателей</a:t>
            </a:r>
          </a:p>
          <a:p>
            <a:pPr>
              <a:buFontTx/>
              <a:buChar char="-"/>
            </a:pPr>
            <a:r>
              <a:rPr lang="ru-RU" sz="1400" dirty="0" smtClean="0"/>
              <a:t>Техник-механик в сельском хозяйстве</a:t>
            </a:r>
          </a:p>
          <a:p>
            <a:pPr>
              <a:buFontTx/>
              <a:buChar char="-"/>
            </a:pPr>
            <a:r>
              <a:rPr lang="ru-RU" sz="1400" dirty="0" smtClean="0"/>
              <a:t>Техник авиационных двигателей</a:t>
            </a:r>
          </a:p>
          <a:p>
            <a:pPr>
              <a:buFontTx/>
              <a:buChar char="-"/>
            </a:pPr>
            <a:r>
              <a:rPr lang="ru-RU" sz="1400" dirty="0" smtClean="0"/>
              <a:t>Специалист по производству и обслуживанию авиатехники</a:t>
            </a:r>
          </a:p>
          <a:p>
            <a:pPr>
              <a:buFontTx/>
              <a:buChar char="-"/>
            </a:pPr>
            <a:r>
              <a:rPr lang="ru-RU" sz="1400" dirty="0" smtClean="0"/>
              <a:t>Оператор беспилотных летательных аппаратов</a:t>
            </a:r>
            <a:endParaRPr lang="ru-RU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083918"/>
            <a:ext cx="936104" cy="9361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282" y="2571750"/>
            <a:ext cx="4068049" cy="338554"/>
          </a:xfrm>
          <a:prstGeom prst="rect">
            <a:avLst/>
          </a:prstGeom>
          <a:noFill/>
          <a:ln w="28575">
            <a:solidFill>
              <a:srgbClr val="00A65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Количество ученических мест - </a:t>
            </a:r>
            <a:r>
              <a:rPr lang="ru-RU" sz="1600" b="1" dirty="0" smtClean="0"/>
              <a:t>600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095" y="689076"/>
            <a:ext cx="2496052" cy="1491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095" y="2288352"/>
            <a:ext cx="2512826" cy="1536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61947"/>
            <a:ext cx="2743708" cy="1649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8184" y="2918448"/>
            <a:ext cx="2764826" cy="1669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9" y="812612"/>
            <a:ext cx="4176464" cy="104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0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800" b="1" dirty="0" smtClean="0"/>
              <a:t>Тренировочный полигон</a:t>
            </a:r>
            <a:endParaRPr lang="ru-RU" sz="2800" b="1" dirty="0"/>
          </a:p>
        </p:txBody>
      </p:sp>
      <p:pic>
        <p:nvPicPr>
          <p:cNvPr id="10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3571882"/>
            <a:ext cx="2065380" cy="13701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18216"/>
            <a:ext cx="1928826" cy="14490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214560"/>
            <a:ext cx="2000264" cy="14085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2285998"/>
            <a:ext cx="2071702" cy="13728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928676"/>
            <a:ext cx="1940478" cy="12858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928676"/>
            <a:ext cx="2046046" cy="135732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9A69-C72C-4053-807C-6738C079A173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500562" y="928676"/>
            <a:ext cx="4357718" cy="307777"/>
          </a:xfrm>
          <a:prstGeom prst="rect">
            <a:avLst/>
          </a:prstGeom>
          <a:noFill/>
          <a:ln w="28575">
            <a:solidFill>
              <a:srgbClr val="00A65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Площадь тренировочного полигона – </a:t>
            </a:r>
            <a:r>
              <a:rPr lang="ru-RU" sz="1400" b="1" dirty="0" smtClean="0"/>
              <a:t>3020</a:t>
            </a:r>
            <a:r>
              <a:rPr lang="ru-RU" sz="1400" dirty="0" smtClean="0"/>
              <a:t> </a:t>
            </a:r>
            <a:r>
              <a:rPr lang="ru-RU" sz="1400" b="1" dirty="0" smtClean="0"/>
              <a:t>кв.м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00562" y="1214428"/>
            <a:ext cx="4357718" cy="307777"/>
          </a:xfrm>
          <a:prstGeom prst="rect">
            <a:avLst/>
          </a:prstGeom>
          <a:noFill/>
          <a:ln w="28575">
            <a:solidFill>
              <a:srgbClr val="00A65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Количество постов – </a:t>
            </a:r>
            <a:r>
              <a:rPr lang="ru-RU" sz="1400" b="1" dirty="0" smtClean="0"/>
              <a:t>48 шт.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00562" y="1500180"/>
            <a:ext cx="4357718" cy="523220"/>
          </a:xfrm>
          <a:prstGeom prst="rect">
            <a:avLst/>
          </a:prstGeom>
          <a:noFill/>
          <a:ln w="28575">
            <a:solidFill>
              <a:srgbClr val="00A65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Количество сертифицированных экспертов </a:t>
            </a:r>
            <a:r>
              <a:rPr lang="en-US" sz="1400" dirty="0" err="1" smtClean="0"/>
              <a:t>Worldskills</a:t>
            </a:r>
            <a:r>
              <a:rPr lang="en-US" sz="1400" dirty="0" smtClean="0"/>
              <a:t> Russia </a:t>
            </a:r>
            <a:r>
              <a:rPr lang="ru-RU" sz="1400" dirty="0" smtClean="0"/>
              <a:t>– </a:t>
            </a:r>
            <a:r>
              <a:rPr lang="ru-RU" sz="1400" b="1" dirty="0" smtClean="0"/>
              <a:t>3 чел.</a:t>
            </a:r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00562" y="2000246"/>
            <a:ext cx="4357718" cy="2893100"/>
          </a:xfrm>
          <a:prstGeom prst="rect">
            <a:avLst/>
          </a:prstGeom>
          <a:noFill/>
          <a:ln w="28575">
            <a:solidFill>
              <a:srgbClr val="00A65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Компетенции тренировочного полигона:</a:t>
            </a:r>
          </a:p>
          <a:p>
            <a:pPr>
              <a:buFontTx/>
              <a:buChar char="-"/>
            </a:pPr>
            <a:r>
              <a:rPr lang="ru-RU" sz="1400" dirty="0" smtClean="0"/>
              <a:t>Ремонт и обслуживание легковых автомобилей </a:t>
            </a:r>
            <a:r>
              <a:rPr lang="en-US" sz="1400" dirty="0" smtClean="0"/>
              <a:t> </a:t>
            </a:r>
            <a:r>
              <a:rPr lang="ru-RU" sz="1400" dirty="0" smtClean="0"/>
              <a:t>(ВСР) </a:t>
            </a:r>
            <a:r>
              <a:rPr lang="en-US" sz="1400" dirty="0" smtClean="0"/>
              <a:t>33 Automobile Technology </a:t>
            </a:r>
            <a:r>
              <a:rPr lang="ru-RU" sz="1400" dirty="0" smtClean="0"/>
              <a:t>(</a:t>
            </a:r>
            <a:r>
              <a:rPr lang="en-US" sz="1400" dirty="0" smtClean="0"/>
              <a:t>WSI)</a:t>
            </a:r>
            <a:endParaRPr lang="ru-RU" sz="1400" dirty="0" smtClean="0"/>
          </a:p>
          <a:p>
            <a:pPr>
              <a:buFontTx/>
              <a:buChar char="-"/>
            </a:pPr>
            <a:r>
              <a:rPr lang="ru-RU" sz="1400" dirty="0" smtClean="0"/>
              <a:t>Кузовной ремонт (ВСР)</a:t>
            </a:r>
          </a:p>
          <a:p>
            <a:r>
              <a:rPr lang="ru-RU" sz="1400" dirty="0" smtClean="0"/>
              <a:t> 13 </a:t>
            </a:r>
            <a:r>
              <a:rPr lang="en-US" sz="1400" dirty="0" err="1" smtClean="0"/>
              <a:t>Autobody</a:t>
            </a:r>
            <a:r>
              <a:rPr lang="en-US" sz="1400" dirty="0" smtClean="0"/>
              <a:t> Repair (WSI)</a:t>
            </a:r>
            <a:endParaRPr lang="ru-RU" sz="1400" dirty="0" smtClean="0"/>
          </a:p>
          <a:p>
            <a:pPr>
              <a:buFontTx/>
              <a:buChar char="-"/>
            </a:pPr>
            <a:r>
              <a:rPr lang="ru-RU" sz="1400" dirty="0" err="1" smtClean="0"/>
              <a:t>Автопокраска</a:t>
            </a:r>
            <a:r>
              <a:rPr lang="en-US" sz="1400" dirty="0" smtClean="0"/>
              <a:t> </a:t>
            </a:r>
            <a:r>
              <a:rPr lang="ru-RU" sz="1400" dirty="0" smtClean="0"/>
              <a:t>(ВСР)</a:t>
            </a:r>
            <a:endParaRPr lang="en-US" sz="1400" dirty="0" smtClean="0"/>
          </a:p>
          <a:p>
            <a:r>
              <a:rPr lang="en-US" sz="1400" dirty="0" smtClean="0"/>
              <a:t> </a:t>
            </a:r>
            <a:r>
              <a:rPr lang="ru-RU" sz="1400" dirty="0" smtClean="0"/>
              <a:t> 36 </a:t>
            </a:r>
            <a:r>
              <a:rPr lang="en-US" sz="1400" dirty="0" smtClean="0"/>
              <a:t>Car Painting (WSI)</a:t>
            </a:r>
            <a:endParaRPr lang="ru-RU" sz="1400" dirty="0" smtClean="0"/>
          </a:p>
          <a:p>
            <a:pPr>
              <a:buFontTx/>
              <a:buChar char="-"/>
            </a:pPr>
            <a:r>
              <a:rPr lang="ru-RU" sz="1400" dirty="0" smtClean="0"/>
              <a:t>Обслуживание авиационной техники</a:t>
            </a:r>
            <a:r>
              <a:rPr lang="en-US" sz="1400" dirty="0" smtClean="0"/>
              <a:t> </a:t>
            </a:r>
            <a:r>
              <a:rPr lang="ru-RU" sz="1400" dirty="0" smtClean="0"/>
              <a:t>(ВСР)</a:t>
            </a:r>
          </a:p>
          <a:p>
            <a:r>
              <a:rPr lang="ru-RU" sz="1400" dirty="0" smtClean="0"/>
              <a:t>  14 </a:t>
            </a:r>
            <a:r>
              <a:rPr lang="en-US" sz="1400" dirty="0" smtClean="0"/>
              <a:t>Aircraft Maintenance </a:t>
            </a:r>
            <a:endParaRPr lang="ru-RU" sz="1400" dirty="0" smtClean="0"/>
          </a:p>
          <a:p>
            <a:pPr>
              <a:buFontTx/>
              <a:buChar char="-"/>
            </a:pPr>
            <a:r>
              <a:rPr lang="ru-RU" sz="1400" dirty="0" smtClean="0"/>
              <a:t>Эксплуатация сельскохозяйственных машин</a:t>
            </a:r>
            <a:r>
              <a:rPr lang="en-US" sz="1400" dirty="0" smtClean="0"/>
              <a:t> (</a:t>
            </a:r>
            <a:r>
              <a:rPr lang="ru-RU" sz="1400" dirty="0" smtClean="0"/>
              <a:t>ВСР)</a:t>
            </a:r>
          </a:p>
          <a:p>
            <a:r>
              <a:rPr lang="en-US" sz="1400" dirty="0" smtClean="0"/>
              <a:t>  R5 Agricultural Mechanic (WSI) </a:t>
            </a:r>
            <a:endParaRPr lang="ru-RU" sz="1400" dirty="0" smtClean="0"/>
          </a:p>
          <a:p>
            <a:pPr>
              <a:buFontTx/>
              <a:buChar char="-"/>
            </a:pPr>
            <a:r>
              <a:rPr lang="ru-RU" sz="1400" dirty="0" smtClean="0"/>
              <a:t>Обслуживание грузовой техники</a:t>
            </a:r>
            <a:endParaRPr lang="en-US" sz="1400" dirty="0" smtClean="0"/>
          </a:p>
          <a:p>
            <a:r>
              <a:rPr lang="en-US" sz="1400" dirty="0" smtClean="0"/>
              <a:t>D4 Heavy Vehicle Maintenance (WSI)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7641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/>
              <a:t>Задачи учебного центра</a:t>
            </a:r>
            <a:endParaRPr lang="ru-RU" sz="2000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02896" y="4803998"/>
            <a:ext cx="2133600" cy="273844"/>
          </a:xfrm>
        </p:spPr>
        <p:txBody>
          <a:bodyPr/>
          <a:lstStyle/>
          <a:p>
            <a:fld id="{95289A69-C72C-4053-807C-6738C079A173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10740" y="1059582"/>
            <a:ext cx="8410048" cy="32470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dirty="0" smtClean="0"/>
              <a:t>1. Организация обучения по новым ФГОС по ТОП-50;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2. Разработка и апробация экспериментальных образовательных программ;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3. Внедрение демонстрационного экзамена как формы промежуточной и итоговой аттестации;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4. Повышение квалификации преподавательского и руководящего состава профессиональных образовательных организаций;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5. Поиск, переработка и трансляция лучших практик;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6. Организация дополнительного профессионального образования для рабочих кадров предприятий реального сектора экономики.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43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/>
              <a:t>Задачи тренировочного полигона</a:t>
            </a:r>
            <a:endParaRPr lang="ru-RU" sz="2000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02896" y="4803998"/>
            <a:ext cx="2133600" cy="273844"/>
          </a:xfrm>
        </p:spPr>
        <p:txBody>
          <a:bodyPr/>
          <a:lstStyle/>
          <a:p>
            <a:fld id="{95289A69-C72C-4053-807C-6738C079A173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10740" y="1059582"/>
            <a:ext cx="8410048" cy="37240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dirty="0" smtClean="0"/>
              <a:t>1. Проведение </a:t>
            </a:r>
            <a:r>
              <a:rPr lang="ru-RU" dirty="0"/>
              <a:t>тренировок участников чемпионатов профессионального мастерства;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2. Проведение </a:t>
            </a:r>
            <a:r>
              <a:rPr lang="ru-RU" dirty="0"/>
              <a:t>чемпионатов профессионального мастерства на площадке Тренировочного полигона;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3. Предоставление </a:t>
            </a:r>
            <a:r>
              <a:rPr lang="ru-RU" dirty="0"/>
              <a:t>оборудования для проведения чемпионатов профессионального мастерства на площадке Тренировочного полигона;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4. Проведение </a:t>
            </a:r>
            <a:r>
              <a:rPr lang="ru-RU" dirty="0"/>
              <a:t>стажировок преподавателей и мастеров производственного обучения для освоения нового оборудования;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5. Организация </a:t>
            </a:r>
            <a:r>
              <a:rPr lang="ru-RU" dirty="0"/>
              <a:t>мастер-классов, проводимых экспертами Союза Ворлдскиллс Россия в целях трансляции лучших образовательных практик и технологий в систему профессионального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95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/>
              <a:t>Задачи МЦК на 2018 г.</a:t>
            </a:r>
            <a:endParaRPr lang="ru-RU" sz="2000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02896" y="4803998"/>
            <a:ext cx="2133600" cy="273844"/>
          </a:xfrm>
        </p:spPr>
        <p:txBody>
          <a:bodyPr/>
          <a:lstStyle/>
          <a:p>
            <a:fld id="{95289A69-C72C-4053-807C-6738C079A173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10740" y="1059582"/>
            <a:ext cx="8410048" cy="344709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AutoNum type="arabicPeriod"/>
            </a:pPr>
            <a:r>
              <a:rPr lang="ru-RU" dirty="0" smtClean="0"/>
              <a:t>Создание </a:t>
            </a:r>
            <a:r>
              <a:rPr lang="ru-RU" dirty="0"/>
              <a:t>инновационной сети </a:t>
            </a:r>
            <a:r>
              <a:rPr lang="ru-RU" dirty="0" smtClean="0"/>
              <a:t>из 14 профессиональных </a:t>
            </a:r>
            <a:r>
              <a:rPr lang="ru-RU" dirty="0"/>
              <a:t>образовательных организаций Ульяновской области для отработки и распространения лучших практик в области обслуживания транспорта и </a:t>
            </a:r>
            <a:r>
              <a:rPr lang="ru-RU" dirty="0" smtClean="0"/>
              <a:t>логистики.</a:t>
            </a:r>
          </a:p>
          <a:p>
            <a:pPr marL="342900" indent="-342900" algn="just">
              <a:spcBef>
                <a:spcPts val="600"/>
              </a:spcBef>
              <a:buAutoNum type="arabicPeriod"/>
            </a:pPr>
            <a:r>
              <a:rPr lang="ru-RU" dirty="0" smtClean="0"/>
              <a:t>Увеличение доли ПОО, в которых осуществляется подготовка по профессиям и специальностям ТОП-50 в Ульяновской области до 30%.</a:t>
            </a:r>
          </a:p>
          <a:p>
            <a:pPr marL="342900" indent="-342900" algn="just">
              <a:spcBef>
                <a:spcPts val="600"/>
              </a:spcBef>
              <a:buAutoNum type="arabicPeriod"/>
            </a:pPr>
            <a:r>
              <a:rPr lang="ru-RU" dirty="0" smtClean="0"/>
              <a:t>Увеличение общего количества партнерских образовательных организаций до 120.</a:t>
            </a:r>
          </a:p>
          <a:p>
            <a:pPr marL="342900" indent="-342900" algn="just">
              <a:spcBef>
                <a:spcPts val="600"/>
              </a:spcBef>
              <a:buAutoNum type="arabicPeriod"/>
            </a:pPr>
            <a:r>
              <a:rPr lang="ru-RU" dirty="0" smtClean="0"/>
              <a:t>Увеличение общего количества сотрудников ПОО, прошедших повышение квалификации на базе МЦК до 350 чел.</a:t>
            </a:r>
          </a:p>
          <a:p>
            <a:pPr marL="342900" indent="-342900" algn="just">
              <a:spcBef>
                <a:spcPts val="600"/>
              </a:spcBef>
              <a:buAutoNum type="arabicPeriod"/>
            </a:pPr>
            <a:r>
              <a:rPr lang="ru-RU" dirty="0" smtClean="0"/>
              <a:t>Увеличение доли ПОО, в которых демонстрационный экзамен используется как форма итоговой аттестации до 10%.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01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779662"/>
            <a:ext cx="7772400" cy="1413172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ru-RU" altLang="ru-RU" b="1" dirty="0">
                <a:solidFill>
                  <a:schemeClr val="tx1"/>
                </a:solidFill>
                <a:ea typeface="Lora"/>
                <a:cs typeface="Arial" pitchFamily="34" charset="0"/>
              </a:rPr>
              <a:t>Ульяновский Авиационный Колледж – Межрегиональный Центр </a:t>
            </a:r>
            <a:r>
              <a:rPr lang="ru-RU" altLang="ru-RU" b="1" dirty="0" smtClean="0">
                <a:solidFill>
                  <a:schemeClr val="tx1"/>
                </a:solidFill>
                <a:ea typeface="Lora"/>
                <a:cs typeface="Arial" pitchFamily="34" charset="0"/>
              </a:rPr>
              <a:t>Компетенций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altLang="ru-RU" dirty="0" smtClean="0">
                <a:solidFill>
                  <a:schemeClr val="tx1"/>
                </a:solidFill>
                <a:ea typeface="Lora"/>
                <a:cs typeface="Arial" pitchFamily="34" charset="0"/>
              </a:rPr>
              <a:t> Зам</a:t>
            </a:r>
            <a:r>
              <a:rPr lang="ru-RU" altLang="ru-RU" dirty="0" smtClean="0">
                <a:solidFill>
                  <a:schemeClr val="tx1"/>
                </a:solidFill>
                <a:ea typeface="Lora"/>
                <a:cs typeface="Arial" pitchFamily="34" charset="0"/>
              </a:rPr>
              <a:t>. директора – руководитель учебного центра Тур А.В.</a:t>
            </a:r>
            <a:endParaRPr lang="ru-RU" altLang="ru-RU" dirty="0">
              <a:solidFill>
                <a:schemeClr val="tx1"/>
              </a:solidFill>
              <a:ea typeface="Lora"/>
              <a:cs typeface="Arial" pitchFamily="34" charset="0"/>
            </a:endParaRPr>
          </a:p>
          <a:p>
            <a:r>
              <a:rPr lang="ru-RU" altLang="ru-RU" dirty="0">
                <a:solidFill>
                  <a:schemeClr val="tx1"/>
                </a:solidFill>
              </a:rPr>
              <a:t>Адрес: г. Ульяновск, проспект Созидателей, 13</a:t>
            </a:r>
            <a:r>
              <a:rPr lang="ru-RU" alt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altLang="ru-RU" dirty="0">
                <a:solidFill>
                  <a:schemeClr val="tx1"/>
                </a:solidFill>
                <a:latin typeface="Calibri" pitchFamily="34" charset="0"/>
              </a:rPr>
              <a:t>Тел:</a:t>
            </a:r>
            <a:r>
              <a:rPr lang="en-US" altLang="ru-RU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altLang="ru-RU" dirty="0">
                <a:solidFill>
                  <a:schemeClr val="tx1"/>
                </a:solidFill>
                <a:latin typeface="Calibri" pitchFamily="34" charset="0"/>
              </a:rPr>
              <a:t>+7 (8422) </a:t>
            </a:r>
            <a:r>
              <a:rPr lang="ru-RU" altLang="ru-RU" dirty="0" smtClean="0">
                <a:solidFill>
                  <a:schemeClr val="tx1"/>
                </a:solidFill>
                <a:latin typeface="Calibri" pitchFamily="34" charset="0"/>
              </a:rPr>
              <a:t>58-02-34</a:t>
            </a:r>
            <a:r>
              <a:rPr lang="ru-RU" altLang="ru-RU" dirty="0" smtClean="0">
                <a:solidFill>
                  <a:schemeClr val="tx1"/>
                </a:solidFill>
                <a:latin typeface="Calibri" pitchFamily="34" charset="0"/>
              </a:rPr>
              <a:t>, Факс</a:t>
            </a:r>
            <a:r>
              <a:rPr lang="en-US" altLang="ru-RU" dirty="0">
                <a:solidFill>
                  <a:schemeClr val="tx1"/>
                </a:solidFill>
                <a:latin typeface="Calibri" pitchFamily="34" charset="0"/>
              </a:rPr>
              <a:t>: </a:t>
            </a:r>
            <a:r>
              <a:rPr lang="ru-RU" altLang="ru-RU" dirty="0">
                <a:solidFill>
                  <a:schemeClr val="tx1"/>
                </a:solidFill>
                <a:latin typeface="Calibri" pitchFamily="34" charset="0"/>
              </a:rPr>
              <a:t>+7 (8422) </a:t>
            </a:r>
            <a:r>
              <a:rPr lang="ru-RU" altLang="ru-RU" dirty="0" smtClean="0">
                <a:solidFill>
                  <a:schemeClr val="tx1"/>
                </a:solidFill>
                <a:latin typeface="Calibri" pitchFamily="34" charset="0"/>
              </a:rPr>
              <a:t>58-02-24</a:t>
            </a:r>
            <a:r>
              <a:rPr lang="ru-RU" altLang="ru-RU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US" altLang="ru-RU" dirty="0" smtClean="0">
                <a:solidFill>
                  <a:schemeClr val="tx1"/>
                </a:solidFill>
                <a:latin typeface="Calibri" pitchFamily="34" charset="0"/>
              </a:rPr>
              <a:t>E-mail</a:t>
            </a:r>
            <a:r>
              <a:rPr lang="en-US" altLang="ru-RU" dirty="0">
                <a:solidFill>
                  <a:schemeClr val="tx1"/>
                </a:solidFill>
                <a:latin typeface="Calibri" pitchFamily="34" charset="0"/>
              </a:rPr>
              <a:t>:</a:t>
            </a:r>
            <a:r>
              <a:rPr lang="ru-RU" altLang="ru-RU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altLang="ru-RU" dirty="0" smtClean="0">
                <a:solidFill>
                  <a:schemeClr val="tx1"/>
                </a:solidFill>
                <a:latin typeface="Calibri" pitchFamily="34" charset="0"/>
              </a:rPr>
              <a:t>a</a:t>
            </a:r>
            <a:r>
              <a:rPr lang="en-US" altLang="ru-RU" dirty="0" smtClean="0">
                <a:solidFill>
                  <a:schemeClr val="tx1"/>
                </a:solidFill>
                <a:latin typeface="Calibri" pitchFamily="34" charset="0"/>
              </a:rPr>
              <a:t>_tur87@mail.</a:t>
            </a:r>
            <a:r>
              <a:rPr lang="en-US" altLang="ru-RU" dirty="0" smtClean="0">
                <a:solidFill>
                  <a:schemeClr val="tx1"/>
                </a:solidFill>
                <a:latin typeface="Calibri" pitchFamily="34" charset="0"/>
              </a:rPr>
              <a:t>ru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9A69-C72C-4053-807C-6738C079A17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66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2413</TotalTime>
  <Words>550</Words>
  <Application>Microsoft Office PowerPoint</Application>
  <PresentationFormat>Экран (16:9)</PresentationFormat>
  <Paragraphs>70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Специальное оформление</vt:lpstr>
      <vt:lpstr>Межрегиональный центр компетенций как инновационный «хаб» модернизации системы среднего профессионального образования России  ОГАПОУ «Ульяновский Авиационный Колледж - Межрегиональный Центр Компетенций»</vt:lpstr>
      <vt:lpstr>Цель и задачи МЦК</vt:lpstr>
      <vt:lpstr>Учебный центр</vt:lpstr>
      <vt:lpstr>Тренировочный полигон</vt:lpstr>
      <vt:lpstr>Задачи учебного центра</vt:lpstr>
      <vt:lpstr>Задачи тренировочного полигона</vt:lpstr>
      <vt:lpstr>Задачи МЦК на 2018 г.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Тармин</dc:creator>
  <cp:lastModifiedBy>Админ</cp:lastModifiedBy>
  <cp:revision>190</cp:revision>
  <dcterms:created xsi:type="dcterms:W3CDTF">2017-06-19T13:51:16Z</dcterms:created>
  <dcterms:modified xsi:type="dcterms:W3CDTF">2017-11-13T16:06:56Z</dcterms:modified>
</cp:coreProperties>
</file>