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08" r:id="rId1"/>
  </p:sldMasterIdLst>
  <p:notesMasterIdLst>
    <p:notesMasterId r:id="rId8"/>
  </p:notesMasterIdLst>
  <p:sldIdLst>
    <p:sldId id="256" r:id="rId2"/>
    <p:sldId id="312" r:id="rId3"/>
    <p:sldId id="311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8BE"/>
    <a:srgbClr val="194722"/>
    <a:srgbClr val="86ECDB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0" autoAdjust="0"/>
  </p:normalViewPr>
  <p:slideViewPr>
    <p:cSldViewPr snapToGrid="0" snapToObjects="1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107F8-874B-C04F-9E8B-E99BAB14719E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77D3D-2F55-D24F-893A-77C4C67C0E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43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Вспомогательные материалы:</a:t>
            </a:r>
          </a:p>
          <a:p>
            <a:r>
              <a:rPr lang="ru-RU" dirty="0"/>
              <a:t>Список</a:t>
            </a:r>
            <a:r>
              <a:rPr lang="ru-RU" baseline="0" dirty="0"/>
              <a:t> ФГОС СПО</a:t>
            </a:r>
          </a:p>
          <a:p>
            <a:r>
              <a:rPr lang="ru-RU" baseline="0" dirty="0"/>
              <a:t>Матрица изменений (профессии)</a:t>
            </a:r>
          </a:p>
          <a:p>
            <a:r>
              <a:rPr lang="ru-RU" baseline="0" dirty="0"/>
              <a:t>Матрица изменений (специальность)</a:t>
            </a:r>
          </a:p>
          <a:p>
            <a:r>
              <a:rPr lang="ru-RU" baseline="0" dirty="0"/>
              <a:t>ФГОС по профессии</a:t>
            </a:r>
          </a:p>
          <a:p>
            <a:r>
              <a:rPr lang="ru-RU" baseline="0" dirty="0"/>
              <a:t>ФГОС по специальности</a:t>
            </a:r>
          </a:p>
          <a:p>
            <a:r>
              <a:rPr lang="ru-RU" baseline="0" dirty="0"/>
              <a:t>ФГОС по группе профессий</a:t>
            </a:r>
          </a:p>
          <a:p>
            <a:r>
              <a:rPr lang="ru-RU" baseline="0" dirty="0"/>
              <a:t>ФГОС по группе специальностей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7D3D-2F55-D24F-893A-77C4C67C0ED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8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7D3D-2F55-D24F-893A-77C4C67C0ED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75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7D3D-2F55-D24F-893A-77C4C67C0ED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D2B-926A-644A-B44D-34C84772B734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5A0D-5473-644E-A176-061390A13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fld id="{FB476794-D079-41CB-B608-086A9F4513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fld id="{6CAC84F3-FD6D-4795-8579-4F544B6AF7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295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1F497D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1F497D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1F497D">
                  <a:lumMod val="60000"/>
                  <a:lumOff val="4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 descr="TOP50_лог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799" y="423427"/>
            <a:ext cx="4207945" cy="21067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0682" y="5680346"/>
            <a:ext cx="55092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i="1" dirty="0">
                <a:solidFill>
                  <a:srgbClr val="002060"/>
                </a:solidFill>
                <a:latin typeface="+mj-lt"/>
                <a:cs typeface="Arial" pitchFamily="34" charset="0"/>
              </a:rPr>
              <a:t>А.Ю.Овчинников</a:t>
            </a:r>
          </a:p>
          <a:p>
            <a:pPr algn="r"/>
            <a:r>
              <a:rPr lang="ru-RU" sz="1600" i="1" dirty="0">
                <a:solidFill>
                  <a:srgbClr val="002060"/>
                </a:solidFill>
                <a:latin typeface="+mj-lt"/>
                <a:cs typeface="Arial" pitchFamily="34" charset="0"/>
              </a:rPr>
              <a:t>Центр развития профессионального образования</a:t>
            </a:r>
          </a:p>
          <a:p>
            <a:pPr algn="r"/>
            <a:endParaRPr lang="ru-RU" sz="1600" i="1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ru-RU" sz="1600" i="1" dirty="0">
                <a:solidFill>
                  <a:srgbClr val="002060"/>
                </a:solidFill>
                <a:latin typeface="+mj-lt"/>
                <a:cs typeface="Arial" pitchFamily="34" charset="0"/>
              </a:rPr>
              <a:t>Москва, 23 октября 2017</a:t>
            </a:r>
          </a:p>
        </p:txBody>
      </p:sp>
      <p:pic>
        <p:nvPicPr>
          <p:cNvPr id="9" name="Рисунок 8" descr="Московский политех_лог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85728"/>
            <a:ext cx="2479964" cy="8376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1074" y="3074207"/>
            <a:ext cx="85250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+mj-lt"/>
              </a:rPr>
              <a:t>Системы оценки </a:t>
            </a:r>
          </a:p>
          <a:p>
            <a:r>
              <a:rPr lang="ru-RU" sz="4800" b="1" dirty="0">
                <a:latin typeface="+mj-lt"/>
              </a:rPr>
              <a:t>квалификации:</a:t>
            </a:r>
          </a:p>
          <a:p>
            <a:r>
              <a:rPr lang="ru-RU" sz="4800" b="1" dirty="0">
                <a:latin typeface="+mj-lt"/>
              </a:rPr>
              <a:t>конкуренция или синергия</a:t>
            </a:r>
          </a:p>
        </p:txBody>
      </p:sp>
    </p:spTree>
    <p:extLst>
      <p:ext uri="{BB962C8B-B14F-4D97-AF65-F5344CB8AC3E}">
        <p14:creationId xmlns:p14="http://schemas.microsoft.com/office/powerpoint/2010/main" val="217223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27295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1F497D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1F497D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1F497D">
                  <a:lumMod val="60000"/>
                  <a:lumOff val="4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олилиния 4"/>
          <p:cNvSpPr/>
          <p:nvPr/>
        </p:nvSpPr>
        <p:spPr>
          <a:xfrm rot="16200000">
            <a:off x="-1790018" y="3619812"/>
            <a:ext cx="4936972" cy="369398"/>
          </a:xfrm>
          <a:custGeom>
            <a:avLst/>
            <a:gdLst>
              <a:gd name="connsiteX0" fmla="*/ 0 w 4665864"/>
              <a:gd name="connsiteY0" fmla="*/ 0 h 331721"/>
              <a:gd name="connsiteX1" fmla="*/ 4665864 w 4665864"/>
              <a:gd name="connsiteY1" fmla="*/ 0 h 331721"/>
              <a:gd name="connsiteX2" fmla="*/ 4665864 w 4665864"/>
              <a:gd name="connsiteY2" fmla="*/ 331721 h 331721"/>
              <a:gd name="connsiteX3" fmla="*/ 0 w 4665864"/>
              <a:gd name="connsiteY3" fmla="*/ 331721 h 331721"/>
              <a:gd name="connsiteX4" fmla="*/ 0 w 4665864"/>
              <a:gd name="connsiteY4" fmla="*/ 0 h 33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864" h="331721">
                <a:moveTo>
                  <a:pt x="0" y="0"/>
                </a:moveTo>
                <a:lnTo>
                  <a:pt x="4665864" y="0"/>
                </a:lnTo>
                <a:lnTo>
                  <a:pt x="4665864" y="331721"/>
                </a:lnTo>
                <a:lnTo>
                  <a:pt x="0" y="33172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292560" bIns="0" numCol="1" spcCol="1270" anchor="t" anchorCtr="0">
            <a:noAutofit/>
          </a:bodyPr>
          <a:lstStyle/>
          <a:p>
            <a:pPr lvl="0" algn="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/>
          </a:p>
        </p:txBody>
      </p:sp>
      <p:sp>
        <p:nvSpPr>
          <p:cNvPr id="6" name="Полилиния 5"/>
          <p:cNvSpPr/>
          <p:nvPr/>
        </p:nvSpPr>
        <p:spPr>
          <a:xfrm>
            <a:off x="259307" y="1691074"/>
            <a:ext cx="2122324" cy="5024984"/>
          </a:xfrm>
          <a:custGeom>
            <a:avLst/>
            <a:gdLst>
              <a:gd name="connsiteX0" fmla="*/ 0 w 2050205"/>
              <a:gd name="connsiteY0" fmla="*/ 0 h 4854691"/>
              <a:gd name="connsiteX1" fmla="*/ 2050205 w 2050205"/>
              <a:gd name="connsiteY1" fmla="*/ 0 h 4854691"/>
              <a:gd name="connsiteX2" fmla="*/ 2050205 w 2050205"/>
              <a:gd name="connsiteY2" fmla="*/ 4854691 h 4854691"/>
              <a:gd name="connsiteX3" fmla="*/ 0 w 2050205"/>
              <a:gd name="connsiteY3" fmla="*/ 4854691 h 4854691"/>
              <a:gd name="connsiteX4" fmla="*/ 0 w 2050205"/>
              <a:gd name="connsiteY4" fmla="*/ 0 h 485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205" h="4854691">
                <a:moveTo>
                  <a:pt x="0" y="0"/>
                </a:moveTo>
                <a:lnTo>
                  <a:pt x="2050205" y="0"/>
                </a:lnTo>
                <a:lnTo>
                  <a:pt x="2050205" y="4854691"/>
                </a:lnTo>
                <a:lnTo>
                  <a:pt x="0" y="485469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292560" rIns="142240" bIns="142240" numCol="1" spcCol="1270" anchor="t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700" kern="1200" dirty="0"/>
              <a:t>Государственная итоговая аттестация по программам СПО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/>
          </a:p>
        </p:txBody>
      </p:sp>
      <p:sp>
        <p:nvSpPr>
          <p:cNvPr id="13" name="Полилиния 12"/>
          <p:cNvSpPr/>
          <p:nvPr/>
        </p:nvSpPr>
        <p:spPr>
          <a:xfrm rot="16200000">
            <a:off x="2019657" y="3619812"/>
            <a:ext cx="4936972" cy="369398"/>
          </a:xfrm>
          <a:custGeom>
            <a:avLst/>
            <a:gdLst>
              <a:gd name="connsiteX0" fmla="*/ 0 w 4665864"/>
              <a:gd name="connsiteY0" fmla="*/ 0 h 331721"/>
              <a:gd name="connsiteX1" fmla="*/ 4665864 w 4665864"/>
              <a:gd name="connsiteY1" fmla="*/ 0 h 331721"/>
              <a:gd name="connsiteX2" fmla="*/ 4665864 w 4665864"/>
              <a:gd name="connsiteY2" fmla="*/ 331721 h 331721"/>
              <a:gd name="connsiteX3" fmla="*/ 0 w 4665864"/>
              <a:gd name="connsiteY3" fmla="*/ 331721 h 331721"/>
              <a:gd name="connsiteX4" fmla="*/ 0 w 4665864"/>
              <a:gd name="connsiteY4" fmla="*/ 0 h 33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864" h="331721">
                <a:moveTo>
                  <a:pt x="0" y="0"/>
                </a:moveTo>
                <a:lnTo>
                  <a:pt x="4665864" y="0"/>
                </a:lnTo>
                <a:lnTo>
                  <a:pt x="4665864" y="331721"/>
                </a:lnTo>
                <a:lnTo>
                  <a:pt x="0" y="33172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292560" bIns="0" numCol="1" spcCol="1270" anchor="t" anchorCtr="0">
            <a:noAutofit/>
          </a:bodyPr>
          <a:lstStyle/>
          <a:p>
            <a:pPr lvl="0" algn="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/>
          </a:p>
        </p:txBody>
      </p:sp>
      <p:sp>
        <p:nvSpPr>
          <p:cNvPr id="14" name="Полилиния 13"/>
          <p:cNvSpPr/>
          <p:nvPr/>
        </p:nvSpPr>
        <p:spPr>
          <a:xfrm>
            <a:off x="2564650" y="1650358"/>
            <a:ext cx="2007054" cy="5065700"/>
          </a:xfrm>
          <a:custGeom>
            <a:avLst/>
            <a:gdLst>
              <a:gd name="connsiteX0" fmla="*/ 0 w 2166215"/>
              <a:gd name="connsiteY0" fmla="*/ 0 h 4619018"/>
              <a:gd name="connsiteX1" fmla="*/ 2166215 w 2166215"/>
              <a:gd name="connsiteY1" fmla="*/ 0 h 4619018"/>
              <a:gd name="connsiteX2" fmla="*/ 2166215 w 2166215"/>
              <a:gd name="connsiteY2" fmla="*/ 4619018 h 4619018"/>
              <a:gd name="connsiteX3" fmla="*/ 0 w 2166215"/>
              <a:gd name="connsiteY3" fmla="*/ 4619018 h 4619018"/>
              <a:gd name="connsiteX4" fmla="*/ 0 w 2166215"/>
              <a:gd name="connsiteY4" fmla="*/ 0 h 461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215" h="4619018">
                <a:moveTo>
                  <a:pt x="0" y="0"/>
                </a:moveTo>
                <a:lnTo>
                  <a:pt x="2166215" y="0"/>
                </a:lnTo>
                <a:lnTo>
                  <a:pt x="2166215" y="4619018"/>
                </a:lnTo>
                <a:lnTo>
                  <a:pt x="0" y="461901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292560" rIns="142240" bIns="142240" numCol="1" spcCol="1270" anchor="t" anchorCtr="0">
            <a:noAutofit/>
          </a:bodyPr>
          <a:lstStyle/>
          <a:p>
            <a:pPr marL="0" lvl="1" algn="l" defTabSz="711200">
              <a:lnSpc>
                <a:spcPct val="90000"/>
              </a:lnSpc>
              <a:spcAft>
                <a:spcPts val="600"/>
              </a:spcAft>
            </a:pPr>
            <a:r>
              <a:rPr lang="ru-RU" sz="1600" dirty="0"/>
              <a:t> </a:t>
            </a:r>
            <a:r>
              <a:rPr lang="ru-RU" kern="1200" dirty="0"/>
              <a:t>Демонстрационный экзамен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600" kern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9307" y="1003505"/>
            <a:ext cx="2122324" cy="57452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олилиния 15"/>
          <p:cNvSpPr/>
          <p:nvPr/>
        </p:nvSpPr>
        <p:spPr>
          <a:xfrm rot="16200000">
            <a:off x="5542963" y="3827917"/>
            <a:ext cx="4936972" cy="369398"/>
          </a:xfrm>
          <a:custGeom>
            <a:avLst/>
            <a:gdLst>
              <a:gd name="connsiteX0" fmla="*/ 0 w 4665864"/>
              <a:gd name="connsiteY0" fmla="*/ 0 h 331721"/>
              <a:gd name="connsiteX1" fmla="*/ 4665864 w 4665864"/>
              <a:gd name="connsiteY1" fmla="*/ 0 h 331721"/>
              <a:gd name="connsiteX2" fmla="*/ 4665864 w 4665864"/>
              <a:gd name="connsiteY2" fmla="*/ 331721 h 331721"/>
              <a:gd name="connsiteX3" fmla="*/ 0 w 4665864"/>
              <a:gd name="connsiteY3" fmla="*/ 331721 h 331721"/>
              <a:gd name="connsiteX4" fmla="*/ 0 w 4665864"/>
              <a:gd name="connsiteY4" fmla="*/ 0 h 33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864" h="331721">
                <a:moveTo>
                  <a:pt x="0" y="0"/>
                </a:moveTo>
                <a:lnTo>
                  <a:pt x="4665864" y="0"/>
                </a:lnTo>
                <a:lnTo>
                  <a:pt x="4665864" y="331721"/>
                </a:lnTo>
                <a:lnTo>
                  <a:pt x="0" y="33172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292560" bIns="0" numCol="1" spcCol="1270" anchor="t" anchorCtr="0">
            <a:noAutofit/>
          </a:bodyPr>
          <a:lstStyle/>
          <a:p>
            <a:pPr lvl="0" algn="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/>
          </a:p>
        </p:txBody>
      </p:sp>
      <p:sp>
        <p:nvSpPr>
          <p:cNvPr id="17" name="Полилиния 16"/>
          <p:cNvSpPr/>
          <p:nvPr/>
        </p:nvSpPr>
        <p:spPr>
          <a:xfrm>
            <a:off x="4754723" y="1641771"/>
            <a:ext cx="2050328" cy="5074287"/>
          </a:xfrm>
          <a:custGeom>
            <a:avLst/>
            <a:gdLst>
              <a:gd name="connsiteX0" fmla="*/ 0 w 1992473"/>
              <a:gd name="connsiteY0" fmla="*/ 0 h 4383299"/>
              <a:gd name="connsiteX1" fmla="*/ 1992473 w 1992473"/>
              <a:gd name="connsiteY1" fmla="*/ 0 h 4383299"/>
              <a:gd name="connsiteX2" fmla="*/ 1992473 w 1992473"/>
              <a:gd name="connsiteY2" fmla="*/ 4383299 h 4383299"/>
              <a:gd name="connsiteX3" fmla="*/ 0 w 1992473"/>
              <a:gd name="connsiteY3" fmla="*/ 4383299 h 4383299"/>
              <a:gd name="connsiteX4" fmla="*/ 0 w 1992473"/>
              <a:gd name="connsiteY4" fmla="*/ 0 h 4383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473" h="4383299">
                <a:moveTo>
                  <a:pt x="0" y="0"/>
                </a:moveTo>
                <a:lnTo>
                  <a:pt x="1992473" y="0"/>
                </a:lnTo>
                <a:lnTo>
                  <a:pt x="1992473" y="4383299"/>
                </a:lnTo>
                <a:lnTo>
                  <a:pt x="0" y="438329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292560" rIns="142240" bIns="142240" numCol="1" spcCol="1270" anchor="t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/>
              <a:t> </a:t>
            </a:r>
            <a:r>
              <a:rPr lang="ru-RU" kern="1200" dirty="0"/>
              <a:t>Независимая оценка квалификации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05230" y="753792"/>
            <a:ext cx="1182684" cy="83402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Полилиния 28"/>
          <p:cNvSpPr/>
          <p:nvPr/>
        </p:nvSpPr>
        <p:spPr>
          <a:xfrm>
            <a:off x="6988070" y="1655196"/>
            <a:ext cx="1992473" cy="5047435"/>
          </a:xfrm>
          <a:custGeom>
            <a:avLst/>
            <a:gdLst>
              <a:gd name="connsiteX0" fmla="*/ 0 w 1992473"/>
              <a:gd name="connsiteY0" fmla="*/ 0 h 4383299"/>
              <a:gd name="connsiteX1" fmla="*/ 1992473 w 1992473"/>
              <a:gd name="connsiteY1" fmla="*/ 0 h 4383299"/>
              <a:gd name="connsiteX2" fmla="*/ 1992473 w 1992473"/>
              <a:gd name="connsiteY2" fmla="*/ 4383299 h 4383299"/>
              <a:gd name="connsiteX3" fmla="*/ 0 w 1992473"/>
              <a:gd name="connsiteY3" fmla="*/ 4383299 h 4383299"/>
              <a:gd name="connsiteX4" fmla="*/ 0 w 1992473"/>
              <a:gd name="connsiteY4" fmla="*/ 0 h 4383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473" h="4383299">
                <a:moveTo>
                  <a:pt x="0" y="0"/>
                </a:moveTo>
                <a:lnTo>
                  <a:pt x="1992473" y="0"/>
                </a:lnTo>
                <a:lnTo>
                  <a:pt x="1992473" y="4383299"/>
                </a:lnTo>
                <a:lnTo>
                  <a:pt x="0" y="43832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292560" rIns="142240" bIns="142240" numCol="1" spcCol="1270" anchor="t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kern="1200" dirty="0"/>
              <a:t>Отраслевые системы аттестации/сертификации персонала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3406" y="606442"/>
            <a:ext cx="2503861" cy="813262"/>
          </a:xfrm>
          <a:prstGeom prst="rect">
            <a:avLst/>
          </a:prstGeom>
        </p:spPr>
      </p:pic>
      <p:sp>
        <p:nvSpPr>
          <p:cNvPr id="35" name="Скругленный прямоугольник 34"/>
          <p:cNvSpPr/>
          <p:nvPr/>
        </p:nvSpPr>
        <p:spPr>
          <a:xfrm>
            <a:off x="409695" y="3207224"/>
            <a:ext cx="1845383" cy="33982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Федеральный государственный образовательный стандарт</a:t>
            </a: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1920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Госпрофобр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1954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ГИА</a:t>
            </a: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1996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Гос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82639" y="319063"/>
            <a:ext cx="7452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+mj-lt"/>
              </a:rPr>
              <a:t>Системы оценки профессиональных умений и знаний 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642723" y="3207224"/>
            <a:ext cx="1845383" cy="33982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Техническое описание компетенции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1952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старт движения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</a:rPr>
              <a:t>Worldskills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2012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присоединение России</a:t>
            </a: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855861" y="3175130"/>
            <a:ext cx="1845383" cy="33982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Профессиональный стандарт</a:t>
            </a: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1997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первое упоминание</a:t>
            </a:r>
          </a:p>
          <a:p>
            <a:pPr algn="ctr"/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2013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старт ПС</a:t>
            </a:r>
          </a:p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2016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ФЗ о НОК</a:t>
            </a:r>
          </a:p>
          <a:p>
            <a:pPr algn="ctr"/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061614" y="3175130"/>
            <a:ext cx="1845383" cy="33982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Отраслевые квалификационные требования</a:t>
            </a:r>
          </a:p>
          <a:p>
            <a:pPr algn="ctr"/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Медицина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Финрынки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IT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 сфера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Промышленная безопасность,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атомная энергия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Середина </a:t>
            </a:r>
            <a:r>
              <a:rPr lang="ru-RU" b="1" dirty="0">
                <a:solidFill>
                  <a:srgbClr val="FF0000"/>
                </a:solidFill>
              </a:rPr>
              <a:t>20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-го века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59307" y="1013291"/>
            <a:ext cx="2122324" cy="57452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9" name="Рисунок 18" descr="Картинки по запросу системы сертификации персонала в рф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954" y="529301"/>
            <a:ext cx="541679" cy="516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0848" y="1008659"/>
            <a:ext cx="653889" cy="6538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6570" y="1026086"/>
            <a:ext cx="721885" cy="39361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53300" y="857960"/>
            <a:ext cx="704916" cy="70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5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877252"/>
              </p:ext>
            </p:extLst>
          </p:nvPr>
        </p:nvGraphicFramePr>
        <p:xfrm>
          <a:off x="342900" y="552450"/>
          <a:ext cx="8571505" cy="588753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8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ГИА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Сертификация персонала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7779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НПА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Федеральный закон РФ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Приказы Министерства образования  и науки РФ </a:t>
                      </a:r>
                    </a:p>
                    <a:p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 273-ФЗ от 29.12.2012 "Об образовании в Российской Федерации"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Приказ Минобрнауки РФ от 16.08.2013 г. N 968 Порядок проведения государственной итоговой аттестации по образовательным программам СПО.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ФГОС</a:t>
                      </a:r>
                      <a:endParaRPr lang="ru-RU" sz="12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Приказ по Союзу «Агентство развития профессиональных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сообществ и рабочих кадров «</a:t>
                      </a:r>
                      <a:r>
                        <a:rPr lang="ru-RU" sz="1400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Ворлдскиллс</a:t>
                      </a: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Россия»</a:t>
                      </a:r>
                    </a:p>
                    <a:p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Приложение о пилотной апробации проведения демонстрационного экзамена по стандартам </a:t>
                      </a:r>
                      <a:r>
                        <a:rPr lang="ru-RU" sz="1200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Ворлдскиллс</a:t>
                      </a:r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Россия в 2017</a:t>
                      </a:r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Федеральный закон РФ</a:t>
                      </a:r>
                    </a:p>
                    <a:p>
                      <a:pPr mar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Приказы Министерства труда РФ </a:t>
                      </a:r>
                    </a:p>
                    <a:p>
                      <a:pPr mar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Постановления правительства РФ</a:t>
                      </a:r>
                    </a:p>
                    <a:p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 238-ФЗ  от 03.07.2016 «О независимой оценке квалификации"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Постановление Правительства РФ от 16 ноября 2016 г. №1204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Приказ Минтруда России от 01.11.2016 N 601н </a:t>
                      </a:r>
                    </a:p>
                    <a:p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Федеральный закон РФ</a:t>
                      </a:r>
                    </a:p>
                    <a:p>
                      <a:pPr mar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нормативные акты отраслевых ФОИВ</a:t>
                      </a:r>
                    </a:p>
                    <a:p>
                      <a:pPr marL="0" indent="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№ 514-ФЗ от 31.12. 2014 «О промышленной безопасности опасных производственных объектов»</a:t>
                      </a:r>
                    </a:p>
                    <a:p>
                      <a:pPr marL="0" indent="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Приказ Минздрава РФ от 29.11.2012  №982н «Об утверждении условий и порядка выдачи сертификата специалиста…»</a:t>
                      </a:r>
                      <a:endParaRPr lang="ru-RU" sz="12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11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Итоговый документ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Диплом об образовании -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юридический документ,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действует бессрочно</a:t>
                      </a:r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Паспорт компетенций (</a:t>
                      </a:r>
                      <a:r>
                        <a:rPr lang="ru-RU" sz="1400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Skills</a:t>
                      </a: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Passport</a:t>
                      </a: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не имеет юридической силы; действует бессрочно, </a:t>
                      </a:r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Свидетельство о квалификации;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Действует в течение определенного срока (3-5 лет);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юридический документ</a:t>
                      </a:r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Сертификат соответствия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Действует в течение определенного срока;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допуск к проф. деятельности</a:t>
                      </a:r>
                      <a:endParaRPr lang="ru-RU" sz="12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-27295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1F497D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1F497D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1F497D">
                  <a:lumMod val="60000"/>
                  <a:lumOff val="4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482"/>
            <a:ext cx="304826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2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16850"/>
              </p:ext>
            </p:extLst>
          </p:nvPr>
        </p:nvGraphicFramePr>
        <p:xfrm>
          <a:off x="342900" y="425157"/>
          <a:ext cx="8571505" cy="6156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8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effectLst/>
                        </a:rPr>
                        <a:t>ГИА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effectLst/>
                        </a:rPr>
                        <a:t>WS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effectLst/>
                        </a:rPr>
                        <a:t>НОК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effectLst/>
                        </a:rPr>
                        <a:t>Сертификация персонала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Глоссарий</a:t>
                      </a:r>
                      <a:endParaRPr lang="ru-RU" sz="13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Образовательный стандарт;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Профессия рабочего (служащего);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Специальность специалиста среднего звена;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Квалификация по образованию;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Профессиональная компетенция;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Обучающийся (студент)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Компетенция,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Техническое описание,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Конкурсное задание,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Инфраструктурный лист,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Национальный чемпионат,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Региональный чемпионат,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Сертифицированный эксперт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Участник 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Профессиональный стандарт;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Квалификация (профессиональная)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Уровень квалификации;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Совет по профессиональным квалификациям-СПК Центр оценки квалификации;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Профессиональный экзамен (ПС);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Технический эксперт,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Соискатель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Система добровольной сертификации персонала,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Сертификат соответствия,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Техническое регулирование,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Технический регламент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Международная ассоциация по сертификации персонала 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1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Основание для оценки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Достижение запланированных результатов образовательной программы в виде освоения профессиональных компетенций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Соответствие критериям, разработанным для определенного конкурсного задания по компетенции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Соответствие соискателя квалификационным требованиям по квалификации, которая выделяется на основе трудовых функций из ПС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Система российских (ГОСТ) и международных (</a:t>
                      </a:r>
                      <a:r>
                        <a:rPr lang="en-U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ISO</a:t>
                      </a: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) стандартов 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-27295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1F497D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1F497D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1F497D">
                  <a:lumMod val="60000"/>
                  <a:lumOff val="4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5157"/>
            <a:ext cx="304826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34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441328"/>
              </p:ext>
            </p:extLst>
          </p:nvPr>
        </p:nvGraphicFramePr>
        <p:xfrm>
          <a:off x="342900" y="419100"/>
          <a:ext cx="8571505" cy="63207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8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72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ГИА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Сертификация персонала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7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Процедура проведения</a:t>
                      </a: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Выполнение задач профессиональной деятельности в реальном времени.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Демонстрационный экзамена составляет (или дополняет) процедуру ГИА по программе СПО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Выполнение одинакового конкурсного задания по компетенции, разработанного на базе задания финала национального чемпионата.</a:t>
                      </a:r>
                    </a:p>
                    <a:p>
                      <a:pPr marL="0" algn="l" defTabSz="914400" rtl="0" eaLnBrk="1" latinLnBrk="0" hangingPunct="1"/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Длительность до 18 часов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Теоретическая часть профессионального экзамена – выполнение тестовых заданий.</a:t>
                      </a:r>
                    </a:p>
                    <a:p>
                      <a:r>
                        <a:rPr lang="ru-RU" sz="15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Практическая часть - выполнение задач профессиональной деятельности в реальном времени в соответствии с трудовыми функциями ПС или защита портфолио.</a:t>
                      </a:r>
                    </a:p>
                    <a:p>
                      <a:r>
                        <a:rPr lang="ru-RU" sz="15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Длительность до 6 часов</a:t>
                      </a:r>
                      <a:endParaRPr lang="ru-RU" sz="15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Аттестация проводится, как правило, в виде подготовки и защиты портфолио и/или проверки знаний</a:t>
                      </a:r>
                      <a:endParaRPr lang="ru-RU" sz="15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119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Контрольно-измерительные материалы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Оценочные средства, разрабатываются на уровне образовательной организации, согласуются с представителями отраслевых работодателей 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Техническая документация по компетенции разрабатывается и утверждается внутри организации Союз «Молодые профессионалы» (</a:t>
                      </a:r>
                      <a:r>
                        <a:rPr lang="en-U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WSR</a:t>
                      </a:r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Комплекты оценочных средств (КОС) разрабатываются и утверждаются СПК. 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Структура КОС утверждена Минтруда РФ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Тестовые задания, в ряде случает дополняемые практическими заданиями </a:t>
                      </a:r>
                      <a:endParaRPr lang="ru-RU" sz="15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-27295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1F497D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1F497D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1F497D">
                  <a:lumMod val="60000"/>
                  <a:lumOff val="4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9907"/>
            <a:ext cx="304826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1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212886"/>
              </p:ext>
            </p:extLst>
          </p:nvPr>
        </p:nvGraphicFramePr>
        <p:xfrm>
          <a:off x="342900" y="552450"/>
          <a:ext cx="8571505" cy="577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ГИА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Сертификация персонала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52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Эксперты, осуществляющие оценку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Государственная экзаменационная комиссия – представители образовательных организаций и работодателей, эксперты (не наделяемые специальными полномочиями)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Сертифицированные эксперты (наделенные полномочиями в системе движения </a:t>
                      </a:r>
                      <a:r>
                        <a:rPr lang="en-US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WS</a:t>
                      </a: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),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Оценку участника проводит, как правило, один эксперт 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Экспертная комиссия - минимум 3 эксперта.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Эксперты аттестованы Советом по профессиональным квалификациям.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Обязательно присутствие технического эксперта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экзаменаторы по соответствующему методу, определенной специализации, наделенные полномочиями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119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Требования к участникам</a:t>
                      </a:r>
                      <a:endParaRPr lang="ru-RU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Освоение обучающимся программы в полном запланированном объеме. Отсутствие академической задолженности по курсу обучения</a:t>
                      </a: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Для участников конкурсных процедур ограничение по возрасту 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Выполнение требований к соискателю по образованию и опыту работы 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Выполнение требований к соискателю по образованию и опыту работы 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-27295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1F497D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1F497D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1F497D">
                  <a:lumMod val="60000"/>
                  <a:lumOff val="40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433"/>
            <a:ext cx="304826" cy="9022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77337" y="5585936"/>
            <a:ext cx="3858749" cy="369332"/>
          </a:xfrm>
          <a:prstGeom prst="rect">
            <a:avLst/>
          </a:prstGeom>
          <a:solidFill>
            <a:srgbClr val="3F78BE"/>
          </a:solidFill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Имеют тенденцию к сращиванию</a:t>
            </a:r>
          </a:p>
        </p:txBody>
      </p:sp>
    </p:spTree>
    <p:extLst>
      <p:ext uri="{BB962C8B-B14F-4D97-AF65-F5344CB8AC3E}">
        <p14:creationId xmlns:p14="http://schemas.microsoft.com/office/powerpoint/2010/main" val="3854346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</TotalTime>
  <Words>754</Words>
  <Application>Microsoft Office PowerPoint</Application>
  <PresentationFormat>Экран (4:3)</PresentationFormat>
  <Paragraphs>166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Palatino Linotype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NUST MISiS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Характеристики новых ФГОС СПО по наиболее востребованным, новым и перспективным профессиям и специальностям СПО</dc:title>
  <dc:creator>Наталия Золотарева</dc:creator>
  <cp:lastModifiedBy>asus</cp:lastModifiedBy>
  <cp:revision>164</cp:revision>
  <dcterms:created xsi:type="dcterms:W3CDTF">2016-08-30T09:55:23Z</dcterms:created>
  <dcterms:modified xsi:type="dcterms:W3CDTF">2017-10-23T06:58:11Z</dcterms:modified>
</cp:coreProperties>
</file>