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373" r:id="rId3"/>
    <p:sldId id="297" r:id="rId4"/>
    <p:sldId id="391" r:id="rId5"/>
    <p:sldId id="405" r:id="rId6"/>
    <p:sldId id="348" r:id="rId7"/>
    <p:sldId id="370" r:id="rId8"/>
    <p:sldId id="386" r:id="rId9"/>
    <p:sldId id="354" r:id="rId10"/>
    <p:sldId id="397" r:id="rId11"/>
    <p:sldId id="362" r:id="rId12"/>
    <p:sldId id="399" r:id="rId13"/>
    <p:sldId id="380" r:id="rId14"/>
    <p:sldId id="381" r:id="rId15"/>
    <p:sldId id="401" r:id="rId16"/>
    <p:sldId id="382" r:id="rId17"/>
    <p:sldId id="402" r:id="rId18"/>
    <p:sldId id="383" r:id="rId19"/>
    <p:sldId id="384" r:id="rId20"/>
    <p:sldId id="404" r:id="rId21"/>
    <p:sldId id="371" r:id="rId2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D2976-11CA-4487-B005-442A4BA0914A}" type="doc">
      <dgm:prSet loTypeId="urn:microsoft.com/office/officeart/2005/8/layout/vProcess5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E125CC-D763-4BCC-9C95-70271E2B19A4}">
      <dgm:prSet custT="1"/>
      <dgm:spPr/>
      <dgm:t>
        <a:bodyPr/>
        <a:lstStyle/>
        <a:p>
          <a:pPr algn="just" rtl="0"/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Закон Российской Федерации от 29.12.2012 №273-ФЗ «Об образовании в Российской Федерации</a:t>
          </a: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»</a:t>
          </a:r>
          <a:endParaRPr lang="ru-RU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D4323D0-C0BE-4590-B712-B30B56CDAAD1}" type="parTrans" cxnId="{2F5ADA1F-4474-4B14-90B0-7A74A6D2D612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3F978F11-84DE-432C-94CB-8041B4513AC4}" type="sibTrans" cxnId="{2F5ADA1F-4474-4B14-90B0-7A74A6D2D612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4E07EFA0-F5F0-4543-9C09-3480ACD34D9F}">
      <dgm:prSet custT="1"/>
      <dgm:spPr/>
      <dgm:t>
        <a:bodyPr/>
        <a:lstStyle/>
        <a:p>
          <a:pPr algn="just" rtl="0">
            <a:tabLst/>
          </a:pP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Порядок организации и осуществления образовательной деятельности по образовательным программам среднего профессионального образования  (Приказ Министерства образования и науки РФ от 14.06.2013г. № 464)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F8E52C3-E416-4408-95E4-7FE4150CD6DC}" type="parTrans" cxnId="{E43924AB-5E9B-418B-9310-5E33D6F27EC8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FFC96262-3E75-439C-A73B-3838A1848853}" type="sibTrans" cxnId="{E43924AB-5E9B-418B-9310-5E33D6F27EC8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7D565FE7-69F4-4F2C-8169-D34967B809DB}">
      <dgm:prSet custT="1"/>
      <dgm:spPr/>
      <dgm:t>
        <a:bodyPr/>
        <a:lstStyle/>
        <a:p>
          <a:pPr algn="just" rtl="0"/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Порядок проведения государственной итоговой аттестации по образовательным программам среднего профессионального образования (Приказ Министерства образования и науки РФ от 16 августа 2013 г. № 968)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5296238-423C-46B2-9392-D5838DF1168D}" type="sibTrans" cxnId="{F394FB84-104E-4925-BAC2-11D7E19E69AC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7EFBF0AF-F922-4B55-A5DD-A073276611E4}" type="parTrans" cxnId="{F394FB84-104E-4925-BAC2-11D7E19E69AC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FB45B650-472A-4D04-BCC5-A9AB97C3632F}">
      <dgm:prSet custT="1"/>
      <dgm:spPr/>
      <dgm:t>
        <a:bodyPr lIns="36000" tIns="36000" rIns="36000" bIns="36000" anchor="ctr" anchorCtr="1"/>
        <a:lstStyle/>
        <a:p>
          <a:pPr algn="ctr" rtl="0"/>
          <a:r>
            <a:rPr lang="ru-RU" sz="1400" kern="1200" spc="0" normalizeH="0" baseline="0" dirty="0" smtClean="0">
              <a:solidFill>
                <a:schemeClr val="bg1"/>
              </a:solidFill>
            </a:rPr>
            <a:t> </a:t>
          </a:r>
          <a:endParaRPr lang="ru-RU" sz="1400" kern="1200" spc="0" normalizeH="0" baseline="0" dirty="0">
            <a:solidFill>
              <a:schemeClr val="bg1"/>
            </a:solidFill>
          </a:endParaRPr>
        </a:p>
      </dgm:t>
    </dgm:pt>
    <dgm:pt modelId="{E9FFB39B-F4CF-423A-A4D4-7AF7ED2C365C}" type="sibTrans" cxnId="{827AFA3F-4F6D-4C3E-AF1F-2F68C95156ED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C6C9BC87-1A3B-4D05-90FE-63DE32C752E3}" type="parTrans" cxnId="{827AFA3F-4F6D-4C3E-AF1F-2F68C95156ED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F215A791-FC6E-49FB-B64B-471EA61C2C94}" type="pres">
      <dgm:prSet presAssocID="{4E3D2976-11CA-4487-B005-442A4BA0914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091DBE-DF3D-44FB-B58E-14488D47A8C6}" type="pres">
      <dgm:prSet presAssocID="{4E3D2976-11CA-4487-B005-442A4BA0914A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0AE4412E-E4D3-4690-B59C-1B4B2E110CC3}" type="pres">
      <dgm:prSet presAssocID="{4E3D2976-11CA-4487-B005-442A4BA0914A}" presName="FourNodes_1" presStyleLbl="node1" presStyleIdx="0" presStyleCnt="4" custScaleY="65289" custLinFactNeighborX="2533" custLinFactNeighborY="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7CDDD-3A5C-4002-BEF1-4DB2BA3FBF82}" type="pres">
      <dgm:prSet presAssocID="{4E3D2976-11CA-4487-B005-442A4BA0914A}" presName="FourNodes_2" presStyleLbl="node1" presStyleIdx="1" presStyleCnt="4" custScaleX="103008" custScaleY="135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D40C6-FAA9-49C5-BD3A-89EA0081BFF8}" type="pres">
      <dgm:prSet presAssocID="{4E3D2976-11CA-4487-B005-442A4BA0914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43074-F843-4CD5-9B1E-F0473A1EC2CF}" type="pres">
      <dgm:prSet presAssocID="{4E3D2976-11CA-4487-B005-442A4BA0914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8040B-5D1D-4798-BC7F-CDDD4CF35F5B}" type="pres">
      <dgm:prSet presAssocID="{4E3D2976-11CA-4487-B005-442A4BA0914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6F4A2-CAEF-4199-BBC1-B62CC889333E}" type="pres">
      <dgm:prSet presAssocID="{4E3D2976-11CA-4487-B005-442A4BA0914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1611F-AB51-4BCF-BF16-F7551FD1846C}" type="pres">
      <dgm:prSet presAssocID="{4E3D2976-11CA-4487-B005-442A4BA0914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7DF87-D236-4B2F-96C5-48C093138893}" type="pres">
      <dgm:prSet presAssocID="{4E3D2976-11CA-4487-B005-442A4BA0914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05503-73E4-4485-9519-73E52548B196}" type="pres">
      <dgm:prSet presAssocID="{4E3D2976-11CA-4487-B005-442A4BA0914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0F815-FA64-4738-9FEA-E02E29A1451D}" type="pres">
      <dgm:prSet presAssocID="{4E3D2976-11CA-4487-B005-442A4BA0914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3AFDD-F941-4CD7-A25E-323D0989F95C}" type="pres">
      <dgm:prSet presAssocID="{4E3D2976-11CA-4487-B005-442A4BA0914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0EE891-8BB1-475F-889C-5DE18A2E8C8E}" type="presOf" srcId="{4E3D2976-11CA-4487-B005-442A4BA0914A}" destId="{F215A791-FC6E-49FB-B64B-471EA61C2C94}" srcOrd="0" destOrd="0" presId="urn:microsoft.com/office/officeart/2005/8/layout/vProcess5"/>
    <dgm:cxn modelId="{F20BED7D-B2A4-41EC-9C04-D0640C545BB3}" type="presOf" srcId="{4E07EFA0-F5F0-4543-9C09-3480ACD34D9F}" destId="{ECC05503-73E4-4485-9519-73E52548B196}" srcOrd="1" destOrd="0" presId="urn:microsoft.com/office/officeart/2005/8/layout/vProcess5"/>
    <dgm:cxn modelId="{0E24F2F0-1D8C-4729-BE42-AF4DE03F4795}" type="presOf" srcId="{7D565FE7-69F4-4F2C-8169-D34967B809DB}" destId="{E740F815-FA64-4738-9FEA-E02E29A1451D}" srcOrd="1" destOrd="0" presId="urn:microsoft.com/office/officeart/2005/8/layout/vProcess5"/>
    <dgm:cxn modelId="{DFBCD9EA-E9F9-4E17-989F-D0B910DE0131}" type="presOf" srcId="{FFC96262-3E75-439C-A73B-3838A1848853}" destId="{DCD6F4A2-CAEF-4199-BBC1-B62CC889333E}" srcOrd="0" destOrd="0" presId="urn:microsoft.com/office/officeart/2005/8/layout/vProcess5"/>
    <dgm:cxn modelId="{F394FB84-104E-4925-BAC2-11D7E19E69AC}" srcId="{4E3D2976-11CA-4487-B005-442A4BA0914A}" destId="{7D565FE7-69F4-4F2C-8169-D34967B809DB}" srcOrd="2" destOrd="0" parTransId="{7EFBF0AF-F922-4B55-A5DD-A073276611E4}" sibTransId="{05296238-423C-46B2-9392-D5838DF1168D}"/>
    <dgm:cxn modelId="{F5E36FCE-73A0-4579-80C6-E83BC77EBCE4}" type="presOf" srcId="{3F978F11-84DE-432C-94CB-8041B4513AC4}" destId="{7058040B-5D1D-4798-BC7F-CDDD4CF35F5B}" srcOrd="0" destOrd="0" presId="urn:microsoft.com/office/officeart/2005/8/layout/vProcess5"/>
    <dgm:cxn modelId="{BE2D7BC0-21B6-4754-AACA-8D85C0F65020}" type="presOf" srcId="{FB45B650-472A-4D04-BCC5-A9AB97C3632F}" destId="{6493AFDD-F941-4CD7-A25E-323D0989F95C}" srcOrd="1" destOrd="0" presId="urn:microsoft.com/office/officeart/2005/8/layout/vProcess5"/>
    <dgm:cxn modelId="{161F09AC-C100-41B9-82F3-1AD6A5171462}" type="presOf" srcId="{4E07EFA0-F5F0-4543-9C09-3480ACD34D9F}" destId="{EF77CDDD-3A5C-4002-BEF1-4DB2BA3FBF82}" srcOrd="0" destOrd="0" presId="urn:microsoft.com/office/officeart/2005/8/layout/vProcess5"/>
    <dgm:cxn modelId="{AF27704C-D83A-4802-8953-4CE0ECBFC142}" type="presOf" srcId="{53E125CC-D763-4BCC-9C95-70271E2B19A4}" destId="{B8E7DF87-D236-4B2F-96C5-48C093138893}" srcOrd="1" destOrd="0" presId="urn:microsoft.com/office/officeart/2005/8/layout/vProcess5"/>
    <dgm:cxn modelId="{9E585B7F-8A66-4FC9-ACB3-C7FDBD3A3069}" type="presOf" srcId="{53E125CC-D763-4BCC-9C95-70271E2B19A4}" destId="{0AE4412E-E4D3-4690-B59C-1B4B2E110CC3}" srcOrd="0" destOrd="0" presId="urn:microsoft.com/office/officeart/2005/8/layout/vProcess5"/>
    <dgm:cxn modelId="{E21D2197-A403-42DB-8C9C-ABE4384C102F}" type="presOf" srcId="{7D565FE7-69F4-4F2C-8169-D34967B809DB}" destId="{FDAD40C6-FAA9-49C5-BD3A-89EA0081BFF8}" srcOrd="0" destOrd="0" presId="urn:microsoft.com/office/officeart/2005/8/layout/vProcess5"/>
    <dgm:cxn modelId="{4F5ADD65-FFFA-4D8B-8ACC-C83E8C6E16FD}" type="presOf" srcId="{05296238-423C-46B2-9392-D5838DF1168D}" destId="{90B1611F-AB51-4BCF-BF16-F7551FD1846C}" srcOrd="0" destOrd="0" presId="urn:microsoft.com/office/officeart/2005/8/layout/vProcess5"/>
    <dgm:cxn modelId="{A8753AE7-D3AE-446B-956B-D8CA5C208F27}" type="presOf" srcId="{FB45B650-472A-4D04-BCC5-A9AB97C3632F}" destId="{1AD43074-F843-4CD5-9B1E-F0473A1EC2CF}" srcOrd="0" destOrd="0" presId="urn:microsoft.com/office/officeart/2005/8/layout/vProcess5"/>
    <dgm:cxn modelId="{2F5ADA1F-4474-4B14-90B0-7A74A6D2D612}" srcId="{4E3D2976-11CA-4487-B005-442A4BA0914A}" destId="{53E125CC-D763-4BCC-9C95-70271E2B19A4}" srcOrd="0" destOrd="0" parTransId="{5D4323D0-C0BE-4590-B712-B30B56CDAAD1}" sibTransId="{3F978F11-84DE-432C-94CB-8041B4513AC4}"/>
    <dgm:cxn modelId="{827AFA3F-4F6D-4C3E-AF1F-2F68C95156ED}" srcId="{4E3D2976-11CA-4487-B005-442A4BA0914A}" destId="{FB45B650-472A-4D04-BCC5-A9AB97C3632F}" srcOrd="3" destOrd="0" parTransId="{C6C9BC87-1A3B-4D05-90FE-63DE32C752E3}" sibTransId="{E9FFB39B-F4CF-423A-A4D4-7AF7ED2C365C}"/>
    <dgm:cxn modelId="{E43924AB-5E9B-418B-9310-5E33D6F27EC8}" srcId="{4E3D2976-11CA-4487-B005-442A4BA0914A}" destId="{4E07EFA0-F5F0-4543-9C09-3480ACD34D9F}" srcOrd="1" destOrd="0" parTransId="{5F8E52C3-E416-4408-95E4-7FE4150CD6DC}" sibTransId="{FFC96262-3E75-439C-A73B-3838A1848853}"/>
    <dgm:cxn modelId="{8E2076F7-C9C1-4879-A9EA-332DA7BBC28F}" type="presParOf" srcId="{F215A791-FC6E-49FB-B64B-471EA61C2C94}" destId="{46091DBE-DF3D-44FB-B58E-14488D47A8C6}" srcOrd="0" destOrd="0" presId="urn:microsoft.com/office/officeart/2005/8/layout/vProcess5"/>
    <dgm:cxn modelId="{95514E9D-C5B8-4586-AC9B-448984BB5302}" type="presParOf" srcId="{F215A791-FC6E-49FB-B64B-471EA61C2C94}" destId="{0AE4412E-E4D3-4690-B59C-1B4B2E110CC3}" srcOrd="1" destOrd="0" presId="urn:microsoft.com/office/officeart/2005/8/layout/vProcess5"/>
    <dgm:cxn modelId="{F7A64721-A5EA-4583-BCEA-E8BA3C143B14}" type="presParOf" srcId="{F215A791-FC6E-49FB-B64B-471EA61C2C94}" destId="{EF77CDDD-3A5C-4002-BEF1-4DB2BA3FBF82}" srcOrd="2" destOrd="0" presId="urn:microsoft.com/office/officeart/2005/8/layout/vProcess5"/>
    <dgm:cxn modelId="{953C95D2-840D-4FB8-81F0-1C105C11D16A}" type="presParOf" srcId="{F215A791-FC6E-49FB-B64B-471EA61C2C94}" destId="{FDAD40C6-FAA9-49C5-BD3A-89EA0081BFF8}" srcOrd="3" destOrd="0" presId="urn:microsoft.com/office/officeart/2005/8/layout/vProcess5"/>
    <dgm:cxn modelId="{E3AE3F19-A38B-4CCE-8884-2420D653B537}" type="presParOf" srcId="{F215A791-FC6E-49FB-B64B-471EA61C2C94}" destId="{1AD43074-F843-4CD5-9B1E-F0473A1EC2CF}" srcOrd="4" destOrd="0" presId="urn:microsoft.com/office/officeart/2005/8/layout/vProcess5"/>
    <dgm:cxn modelId="{A36D19B4-D111-4E30-9339-E8E25BDE4C94}" type="presParOf" srcId="{F215A791-FC6E-49FB-B64B-471EA61C2C94}" destId="{7058040B-5D1D-4798-BC7F-CDDD4CF35F5B}" srcOrd="5" destOrd="0" presId="urn:microsoft.com/office/officeart/2005/8/layout/vProcess5"/>
    <dgm:cxn modelId="{5E7C95D8-517C-43BD-8A3E-FDD1B46C17DF}" type="presParOf" srcId="{F215A791-FC6E-49FB-B64B-471EA61C2C94}" destId="{DCD6F4A2-CAEF-4199-BBC1-B62CC889333E}" srcOrd="6" destOrd="0" presId="urn:microsoft.com/office/officeart/2005/8/layout/vProcess5"/>
    <dgm:cxn modelId="{8D68F75C-0E9F-4933-9071-4A2636429105}" type="presParOf" srcId="{F215A791-FC6E-49FB-B64B-471EA61C2C94}" destId="{90B1611F-AB51-4BCF-BF16-F7551FD1846C}" srcOrd="7" destOrd="0" presId="urn:microsoft.com/office/officeart/2005/8/layout/vProcess5"/>
    <dgm:cxn modelId="{E4192808-C385-4A2B-B37F-E1FCC76642F7}" type="presParOf" srcId="{F215A791-FC6E-49FB-B64B-471EA61C2C94}" destId="{B8E7DF87-D236-4B2F-96C5-48C093138893}" srcOrd="8" destOrd="0" presId="urn:microsoft.com/office/officeart/2005/8/layout/vProcess5"/>
    <dgm:cxn modelId="{363175C6-1C89-4FFC-AA50-38F3327D0D71}" type="presParOf" srcId="{F215A791-FC6E-49FB-B64B-471EA61C2C94}" destId="{ECC05503-73E4-4485-9519-73E52548B196}" srcOrd="9" destOrd="0" presId="urn:microsoft.com/office/officeart/2005/8/layout/vProcess5"/>
    <dgm:cxn modelId="{15D7FDA9-A878-4ED9-9712-0D747F3DD06A}" type="presParOf" srcId="{F215A791-FC6E-49FB-B64B-471EA61C2C94}" destId="{E740F815-FA64-4738-9FEA-E02E29A1451D}" srcOrd="10" destOrd="0" presId="urn:microsoft.com/office/officeart/2005/8/layout/vProcess5"/>
    <dgm:cxn modelId="{FDD34060-0D57-403D-BEF0-8F218231B593}" type="presParOf" srcId="{F215A791-FC6E-49FB-B64B-471EA61C2C94}" destId="{6493AFDD-F941-4CD7-A25E-323D0989F95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E4412E-E4D3-4690-B59C-1B4B2E110CC3}">
      <dsp:nvSpPr>
        <dsp:cNvPr id="0" name=""/>
        <dsp:cNvSpPr/>
      </dsp:nvSpPr>
      <dsp:spPr>
        <a:xfrm>
          <a:off x="179504" y="216019"/>
          <a:ext cx="7086649" cy="790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Закон Российской Федерации от 29.12.2012 №273-ФЗ «Об образовании в Российской Федерации</a:t>
          </a: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»</a:t>
          </a:r>
          <a:endParaRPr lang="ru-RU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9504" y="216019"/>
        <a:ext cx="5749423" cy="790101"/>
      </dsp:txXfrm>
    </dsp:sp>
    <dsp:sp modelId="{EF77CDDD-3A5C-4002-BEF1-4DB2BA3FBF82}">
      <dsp:nvSpPr>
        <dsp:cNvPr id="0" name=""/>
        <dsp:cNvSpPr/>
      </dsp:nvSpPr>
      <dsp:spPr>
        <a:xfrm>
          <a:off x="486923" y="1214447"/>
          <a:ext cx="7299816" cy="1641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Порядок организации и осуществления образовательной деятельности по образовательным программам среднего профессионального образования  (Приказ Министерства образования и науки РФ от 14.06.2013г. № 464)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6923" y="1214447"/>
        <a:ext cx="5878191" cy="1641642"/>
      </dsp:txXfrm>
    </dsp:sp>
    <dsp:sp modelId="{FDAD40C6-FAA9-49C5-BD3A-89EA0081BFF8}">
      <dsp:nvSpPr>
        <dsp:cNvPr id="0" name=""/>
        <dsp:cNvSpPr/>
      </dsp:nvSpPr>
      <dsp:spPr>
        <a:xfrm>
          <a:off x="1178155" y="2860377"/>
          <a:ext cx="7086649" cy="121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Порядок проведения государственной итоговой аттестации по образовательным программам среднего профессионального образования (Приказ Министерства образования и науки РФ от 16 августа 2013 г. № 968)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78155" y="2860377"/>
        <a:ext cx="5715397" cy="1210159"/>
      </dsp:txXfrm>
    </dsp:sp>
    <dsp:sp modelId="{1AD43074-F843-4CD5-9B1E-F0473A1EC2CF}">
      <dsp:nvSpPr>
        <dsp:cNvPr id="0" name=""/>
        <dsp:cNvSpPr/>
      </dsp:nvSpPr>
      <dsp:spPr>
        <a:xfrm>
          <a:off x="1771662" y="4290566"/>
          <a:ext cx="7086649" cy="121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1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pc="0" normalizeH="0" baseline="0" dirty="0" smtClean="0">
              <a:solidFill>
                <a:schemeClr val="bg1"/>
              </a:solidFill>
            </a:rPr>
            <a:t> </a:t>
          </a:r>
          <a:endParaRPr lang="ru-RU" sz="1400" kern="1200" spc="0" normalizeH="0" baseline="0" dirty="0">
            <a:solidFill>
              <a:schemeClr val="bg1"/>
            </a:solidFill>
          </a:endParaRPr>
        </a:p>
      </dsp:txBody>
      <dsp:txXfrm>
        <a:off x="1771662" y="4290566"/>
        <a:ext cx="5706538" cy="1210159"/>
      </dsp:txXfrm>
    </dsp:sp>
    <dsp:sp modelId="{7058040B-5D1D-4798-BC7F-CDDD4CF35F5B}">
      <dsp:nvSpPr>
        <dsp:cNvPr id="0" name=""/>
        <dsp:cNvSpPr/>
      </dsp:nvSpPr>
      <dsp:spPr>
        <a:xfrm>
          <a:off x="6300045" y="926872"/>
          <a:ext cx="786603" cy="7866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>
            <a:solidFill>
              <a:schemeClr val="bg1"/>
            </a:solidFill>
          </a:endParaRPr>
        </a:p>
      </dsp:txBody>
      <dsp:txXfrm>
        <a:off x="6300045" y="926872"/>
        <a:ext cx="786603" cy="786603"/>
      </dsp:txXfrm>
    </dsp:sp>
    <dsp:sp modelId="{DCD6F4A2-CAEF-4199-BBC1-B62CC889333E}">
      <dsp:nvSpPr>
        <dsp:cNvPr id="0" name=""/>
        <dsp:cNvSpPr/>
      </dsp:nvSpPr>
      <dsp:spPr>
        <a:xfrm>
          <a:off x="6893552" y="2357061"/>
          <a:ext cx="786603" cy="7866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>
            <a:solidFill>
              <a:schemeClr val="bg1"/>
            </a:solidFill>
          </a:endParaRPr>
        </a:p>
      </dsp:txBody>
      <dsp:txXfrm>
        <a:off x="6893552" y="2357061"/>
        <a:ext cx="786603" cy="786603"/>
      </dsp:txXfrm>
    </dsp:sp>
    <dsp:sp modelId="{90B1611F-AB51-4BCF-BF16-F7551FD1846C}">
      <dsp:nvSpPr>
        <dsp:cNvPr id="0" name=""/>
        <dsp:cNvSpPr/>
      </dsp:nvSpPr>
      <dsp:spPr>
        <a:xfrm>
          <a:off x="7478201" y="3787249"/>
          <a:ext cx="786603" cy="7866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>
            <a:solidFill>
              <a:schemeClr val="bg1"/>
            </a:solidFill>
          </a:endParaRPr>
        </a:p>
      </dsp:txBody>
      <dsp:txXfrm>
        <a:off x="7478201" y="3787249"/>
        <a:ext cx="786603" cy="786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34C31-E115-4F54-B63F-747EE93A1E6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74C19-73F3-4EAA-A328-8A70274F6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1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08EF-B161-4135-B6EE-61D7DF1101D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36712"/>
            <a:ext cx="8272466" cy="39604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В</a:t>
            </a:r>
            <a:r>
              <a:rPr lang="ru-RU" sz="3600" b="1" dirty="0" smtClean="0">
                <a:solidFill>
                  <a:srgbClr val="002060"/>
                </a:solidFill>
              </a:rPr>
              <a:t>недрение демонстрационного экзамена в </a:t>
            </a:r>
            <a:r>
              <a:rPr lang="ru-RU" sz="3600" b="1" dirty="0" smtClean="0">
                <a:solidFill>
                  <a:srgbClr val="002060"/>
                </a:solidFill>
              </a:rPr>
              <a:t>систему ГИА ОГАПОУ «Ульяновский авиационный колледж – Межрегиональный центр компетенций»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57200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И.А. Кислица заместитель директора по УПР</a:t>
            </a:r>
          </a:p>
          <a:p>
            <a:pPr algn="r"/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ОГАПОУ «Ульяновский авиационный колледж – Межрегиональный центр компетенций»</a:t>
            </a:r>
            <a:endParaRPr lang="ru-RU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43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ЭКСПЕРТЫ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857250"/>
          <a:ext cx="8713788" cy="458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447"/>
                <a:gridCol w="2178447"/>
                <a:gridCol w="2051942"/>
                <a:gridCol w="2304952"/>
              </a:tblGrid>
              <a:tr h="573497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право проведения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349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Демонстрационного Экзамена</a:t>
                      </a:r>
                      <a:endParaRPr lang="ru-RU" sz="24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400" i="1" dirty="0" smtClean="0"/>
                        <a:t>региональных чемпионатов</a:t>
                      </a:r>
                      <a:endParaRPr lang="ru-RU" sz="2400" i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400" i="1" dirty="0" err="1" smtClean="0"/>
                        <a:t>Сертифициро</a:t>
                      </a:r>
                      <a:endParaRPr lang="ru-RU" sz="2400" i="1" dirty="0" smtClean="0"/>
                    </a:p>
                    <a:p>
                      <a:r>
                        <a:rPr lang="ru-RU" sz="2400" i="1" dirty="0" smtClean="0"/>
                        <a:t>ванные эксперты</a:t>
                      </a:r>
                      <a:endParaRPr lang="ru-RU" sz="2400" i="1" dirty="0"/>
                    </a:p>
                  </a:txBody>
                  <a:tcPr/>
                </a:tc>
              </a:tr>
              <a:tr h="194988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Сотрудники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err="1" smtClean="0"/>
                        <a:t>УАвиаК-МЦК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Представители  предприятий - социальных партнеров</a:t>
                      </a:r>
                      <a:endParaRPr lang="ru-RU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91092">
                <a:tc>
                  <a:txBody>
                    <a:bodyPr/>
                    <a:lstStyle/>
                    <a:p>
                      <a:pPr algn="ctr"/>
                      <a:endParaRPr lang="ru-RU" sz="3600" b="1" dirty="0" smtClean="0"/>
                    </a:p>
                    <a:p>
                      <a:pPr algn="ctr"/>
                      <a:r>
                        <a:rPr lang="ru-RU" sz="3600" b="1" dirty="0" smtClean="0"/>
                        <a:t>20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/>
                    </a:p>
                    <a:p>
                      <a:pPr algn="ctr"/>
                      <a:r>
                        <a:rPr lang="ru-RU" sz="3600" b="1" dirty="0" smtClean="0"/>
                        <a:t>14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Сагдеев Ф.Г.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Асадуллин</a:t>
                      </a:r>
                      <a:r>
                        <a:rPr lang="ru-RU" sz="2400" dirty="0" smtClean="0"/>
                        <a:t> Р.Я.</a:t>
                      </a:r>
                    </a:p>
                    <a:p>
                      <a:r>
                        <a:rPr lang="ru-RU" sz="2400" dirty="0" smtClean="0"/>
                        <a:t>Козлов А.А.</a:t>
                      </a:r>
                    </a:p>
                    <a:p>
                      <a:r>
                        <a:rPr lang="ru-RU" sz="2400" dirty="0" err="1" smtClean="0"/>
                        <a:t>Смолянкин</a:t>
                      </a:r>
                      <a:r>
                        <a:rPr lang="ru-RU" sz="2400" dirty="0" smtClean="0"/>
                        <a:t> П.В.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Arial Black" pitchFamily="34" charset="0"/>
              </a:rPr>
              <a:t>ЭТАПЫ ДЕМОНСТРАЦИОННОГО ЭКЗАМЕНА </a:t>
            </a:r>
            <a:endParaRPr lang="ru-RU" sz="27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IMG_1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600200"/>
            <a:ext cx="4464496" cy="4525963"/>
          </a:xfr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439592" y="43934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9179" y="1189390"/>
            <a:ext cx="438081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Проверка и настройка оборудования экспертами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Инструктаж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b="1" dirty="0" smtClean="0">
              <a:latin typeface="Bookman Old Style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Экзамен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b="1" dirty="0" smtClean="0">
              <a:latin typeface="Bookman Old Style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Подведение итогов и оглашение результатов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978896" cy="2376264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КОМПЛЕКТ ОЦЕНОЧНЫХ (КОНТРОЛЬНО-ИЗМЕРИТЕЛЬНЫХ) МАТЕРИАЛОВ </a:t>
            </a:r>
            <a:endParaRPr lang="ru-RU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4961712" cy="3960440"/>
          </a:xfrm>
        </p:spPr>
        <p:txBody>
          <a:bodyPr>
            <a:noAutofit/>
          </a:bodyPr>
          <a:lstStyle/>
          <a:p>
            <a:pPr lvl="0" indent="-247650">
              <a:buFont typeface="Wingdings" pitchFamily="2" charset="2"/>
              <a:buChar char="q"/>
            </a:pPr>
            <a:endParaRPr lang="ru-RU" sz="2100" b="1" i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800" b="1" i="1" u="sng" dirty="0" smtClean="0">
                <a:latin typeface="Arial" pitchFamily="34" charset="0"/>
                <a:cs typeface="Arial" pitchFamily="34" charset="0"/>
              </a:rPr>
              <a:t>Задания ДЭ:</a:t>
            </a:r>
          </a:p>
          <a:p>
            <a:pPr lvl="0" indent="19050">
              <a:buNone/>
            </a:pPr>
            <a:r>
              <a:rPr lang="ru-RU" sz="2800" b="1" i="1" dirty="0" err="1" smtClean="0">
                <a:latin typeface="Arial" pitchFamily="34" charset="0"/>
                <a:cs typeface="Arial" pitchFamily="34" charset="0"/>
              </a:rPr>
              <a:t>www.worldskills.ru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 -</a:t>
            </a:r>
          </a:p>
          <a:p>
            <a:pPr lvl="0" indent="19050"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Наши проекты -</a:t>
            </a:r>
          </a:p>
          <a:p>
            <a:pPr lvl="0" indent="19050"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Демонстрационный экзамен – 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lvl="0" indent="19050"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Задания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3" descr="дем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142984"/>
            <a:ext cx="3530504" cy="4855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  <a:t>СТАТИСТИКА результатов ДЭ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7"/>
          <a:ext cx="8229599" cy="5496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1008112"/>
                <a:gridCol w="1008112"/>
                <a:gridCol w="1008112"/>
                <a:gridCol w="3168352"/>
                <a:gridCol w="792088"/>
                <a:gridCol w="730423"/>
              </a:tblGrid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Время </a:t>
                      </a:r>
                      <a:r>
                        <a:rPr lang="ru-RU" sz="12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пров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 ДЭ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Вид </a:t>
                      </a:r>
                      <a:r>
                        <a:rPr lang="ru-RU" sz="1200" baseline="0" dirty="0" err="1">
                          <a:latin typeface="Times New Roman"/>
                          <a:ea typeface="Calibri"/>
                          <a:cs typeface="Times New Roman"/>
                        </a:rPr>
                        <a:t>аттест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Технология проведения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Calibri"/>
                          <a:cs typeface="Times New Roman"/>
                        </a:rPr>
                        <a:t>Специальность/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Calibri"/>
                          <a:cs typeface="Times New Roman"/>
                        </a:rPr>
                        <a:t>профессия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Calibri"/>
                          <a:cs typeface="Times New Roman"/>
                        </a:rPr>
                        <a:t>Кол-во участ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Оценка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србалл</a:t>
                      </a: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Июнь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2017г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ГИА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 стандартам ВСР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Техническое обслуживание и ремонт автомобильного транспорта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4,3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Июнь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2017г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ГИА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 стандартам ВСР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Производство летательных аппаратов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4,6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Июнь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2017г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ГИА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 исп. методики ВСР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Компьютерные системы и комплексы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Июнь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2017г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ГИА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 исп. методики ВСР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Программирование в компьютерных системах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4,3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Июнь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2017г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ГИА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 исп. методики ВСР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Прикладная информатика (по отраслям)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4,1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Июнь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2017г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ГИА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 исп. методики ВСР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Технология машиностроения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3,9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  <a:t>СТАТИСТИКА результатов ДЭ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052737"/>
          <a:ext cx="8291263" cy="538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008112"/>
                <a:gridCol w="1008112"/>
                <a:gridCol w="1008112"/>
                <a:gridCol w="3168352"/>
                <a:gridCol w="792088"/>
                <a:gridCol w="730423"/>
              </a:tblGrid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Время </a:t>
                      </a:r>
                      <a:r>
                        <a:rPr lang="ru-RU" sz="12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пров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 ДЭ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Вид </a:t>
                      </a:r>
                      <a:r>
                        <a:rPr lang="ru-RU" sz="1200" baseline="0" dirty="0" err="1">
                          <a:latin typeface="Times New Roman"/>
                          <a:ea typeface="Calibri"/>
                          <a:cs typeface="Times New Roman"/>
                        </a:rPr>
                        <a:t>аттест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Технология проведения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Calibri"/>
                          <a:cs typeface="Times New Roman"/>
                        </a:rPr>
                        <a:t>Специальность/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Calibri"/>
                          <a:cs typeface="Times New Roman"/>
                        </a:rPr>
                        <a:t>профессия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Calibri"/>
                          <a:cs typeface="Times New Roman"/>
                        </a:rPr>
                        <a:t>Кол-во участ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Оценка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србалл</a:t>
                      </a: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Июнь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исп. методики ВСР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Технология продукции общественного питания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Июнь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исп. методики ВСР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Техническая эксплуатация электрифицированных и пилотажно-навигационных комплексов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4,1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Июнь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исп. методики ВСР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Экономика и бухгалтерский учет (по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отраслям)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3,9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Июнь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исп. методики ВСР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Товароведение и экспертиза качества потребительских товаров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Июнь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исп. методики ВСР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Право и организация социального обеспечения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307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4,3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  <a:t>СТАТИСТИКА результатов ДЭ</a:t>
            </a:r>
            <a:b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  <a:t>по стандартам ВСР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556792"/>
          <a:ext cx="7577300" cy="413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631"/>
                <a:gridCol w="935101"/>
                <a:gridCol w="2332007"/>
                <a:gridCol w="2357280"/>
                <a:gridCol w="859281"/>
              </a:tblGrid>
              <a:tr h="820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Время </a:t>
                      </a:r>
                      <a:r>
                        <a:rPr lang="ru-RU" sz="12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пров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 ДЭ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Вид </a:t>
                      </a:r>
                      <a:r>
                        <a:rPr lang="ru-RU" sz="1200" baseline="0" dirty="0" err="1">
                          <a:latin typeface="Times New Roman"/>
                          <a:ea typeface="Calibri"/>
                          <a:cs typeface="Times New Roman"/>
                        </a:rPr>
                        <a:t>аттест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компетенция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Calibri"/>
                          <a:cs typeface="Times New Roman"/>
                        </a:rPr>
                        <a:t>Специальность/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Calibri"/>
                          <a:cs typeface="Times New Roman"/>
                        </a:rPr>
                        <a:t>профессия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Calibri"/>
                          <a:cs typeface="Times New Roman"/>
                        </a:rPr>
                        <a:t>Кол-во участ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4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Июнь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2017г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ГИА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и обслуживание легковых автомобилей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Техническое обслуживание и ремонт автомобильного транспорта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4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Июнь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2017г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ГИА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Производственная сборка изделий авиационной техники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Производство летательных аппаратов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4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Июнь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2017г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ГИА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  авиационной техники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Производство летательных аппаратов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СТАТИСТИКА результатов ДЭ по стандартам ВСР</a:t>
            </a:r>
            <a:endParaRPr lang="ru-RU" sz="3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6713"/>
          <a:ext cx="8229600" cy="521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1728192"/>
                <a:gridCol w="576064"/>
                <a:gridCol w="720080"/>
                <a:gridCol w="792088"/>
                <a:gridCol w="720080"/>
                <a:gridCol w="648072"/>
                <a:gridCol w="720080"/>
                <a:gridCol w="802432"/>
              </a:tblGrid>
              <a:tr h="21444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компетенция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 балл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сдавших выше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 балл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Макс балл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в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рейтинге по стране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сдавш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выше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балла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стране</a:t>
                      </a:r>
                    </a:p>
                  </a:txBody>
                  <a:tcPr marL="68580" marR="68580" marT="0" marB="0"/>
                </a:tc>
              </a:tr>
              <a:tr h="12399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и обслуживание легковых </a:t>
                      </a: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автомобилей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Техническое обслуживание и ремонт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автом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транспорта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55,66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74,45/100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24/38 учреждений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44,44</a:t>
                      </a: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Производственная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сборка изделий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АТ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Производство летательных аппаратов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29,18/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88,42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37/62 участников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894745">
                <a:tc>
                  <a:txBody>
                    <a:bodyPr/>
                    <a:lstStyle/>
                    <a:p>
                      <a:pPr indent="44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 авиационной техники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Производство летательных аппаратов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22,88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18,67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25,96/30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1/7 учреждений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НЕОБХОДИМОСТЬ НОРМАТИВНОЙ БАЗЫ по ДЭ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52024"/>
          <a:ext cx="8229600" cy="299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6243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вопросы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Нормативная база должна определить:</a:t>
                      </a:r>
                    </a:p>
                  </a:txBody>
                  <a:tcPr marL="68580" marR="68580" marT="0" marB="0"/>
                </a:tc>
              </a:tr>
              <a:tr h="58881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Задания ДЭ ориентированы на лучших из лучших!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Шкалу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перевода баллов в оценку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92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Если экзамен сдан на оценку «неудовлетворительно»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Влияние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результатов ДЭ на выдачу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диплома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НЕОБХОДИМОСТЬ НОРМАТИВНОЙ БАЗЫ по ДЭ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53"/>
          <a:ext cx="8229600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4880"/>
                <a:gridCol w="3394720"/>
              </a:tblGrid>
              <a:tr h="64822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Сложность проведения ДЭ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Нормативная база должна определить:</a:t>
                      </a:r>
                    </a:p>
                  </a:txBody>
                  <a:tcPr marL="68580" marR="68580" marT="0" marB="0"/>
                </a:tc>
              </a:tr>
              <a:tr h="15756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необходимость наличия современного технологического оборудования, позволяющего выполнить задание, приближенное к производственному в количестве, обеспечивающем выполнение задания всей группы обучающихся в сроки, отводимые на экзаменационные процедур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не)Возможность использования аналогов оборудования, указанного в ИЛ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не)Возможность изменения задания (%)</a:t>
                      </a:r>
                    </a:p>
                  </a:txBody>
                  <a:tcPr marL="68580" marR="68580" marT="0" marB="0"/>
                </a:tc>
              </a:tr>
              <a:tr h="10504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наличие достаточного количества сертифицированных экспертов, способных оценить качество выполняемых работ в течение всего времени проведения экзаменационных процедур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Минимальное число экспертов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Необходимость присутствия на ДЭ главного (национального эксперта)</a:t>
                      </a:r>
                    </a:p>
                  </a:txBody>
                  <a:tcPr marL="68580" marR="68580" marT="0" marB="0"/>
                </a:tc>
              </a:tr>
              <a:tr h="7878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сложность привлечения сертифицированных экспертов из других регионов из-за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одновременного проведения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ГИА во всех ПОУ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Возможные сроки проведения ДЭ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Можно ли ДЭ (ГИА) проводить по окончании ПМ «Выполнение работ по профессии….»?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04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сокращение времени подготовки к дипломному проектированию, так как 4 недели подготовки к ВКР разделены на подготовку к ДЭ и дипломному проектированию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НЕОБХОДИМОСТЬ НОРМАТИВНОЙ БАЗЫ по ДЭ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12777"/>
          <a:ext cx="8229600" cy="489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5185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Сложность проведения ДЭ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Нормативная база должна определить:</a:t>
                      </a:r>
                    </a:p>
                  </a:txBody>
                  <a:tcPr marL="68580" marR="68580" marT="0" marB="0"/>
                </a:tc>
              </a:tr>
              <a:tr h="6376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отсутствие во ФГОС по профессиям времени на подготовку к ДЭ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Время подготовки к ДЭ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 профессиям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9411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финансово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затратно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(оплата работы и проживания экспертов, мастеров, занимающихся дополнительной подготовкой – тренировкой к ДЭ закупка дополнительных расходных материалов)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Из каких фондов оплачивается работа и проживание приглашенных экспертов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Нормативы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для расчета часов на ДЭ в тарификацию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64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незаинтересованность работодателей в признании сертификатов участия в демонстрационном экзамене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Информативность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сертификата участника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64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ГИА по стандартам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WorldSkills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продолжительна по времени и может превысить сроки проведения ГИ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Минимальную и максимальную продолжительность ДЭ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Arial Black" pitchFamily="34" charset="0"/>
              </a:rPr>
              <a:t>ФГОС по ТОП-50 </a:t>
            </a:r>
            <a:br>
              <a:rPr lang="ru-RU" sz="3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000" dirty="0" smtClean="0">
                <a:solidFill>
                  <a:srgbClr val="FF0000"/>
                </a:solidFill>
                <a:latin typeface="Arial Black" pitchFamily="34" charset="0"/>
              </a:rPr>
              <a:t>раздел 2 «Требования к структуре образовательной программы»</a:t>
            </a:r>
            <a:endParaRPr lang="ru-RU" sz="3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48311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sz="3400" b="1" dirty="0" smtClean="0"/>
              <a:t>П2.9 </a:t>
            </a:r>
            <a:r>
              <a:rPr lang="ru-RU" sz="3400" b="1" u="sng" dirty="0" smtClean="0"/>
              <a:t>по специальностям: </a:t>
            </a:r>
            <a:r>
              <a:rPr lang="ru-RU" sz="3400" b="1" dirty="0" smtClean="0"/>
              <a:t>«Государственная итоговая аттестация проводится в форме защиты выпускной квалификационной работы (дипломная работа (дипломный проект). </a:t>
            </a:r>
          </a:p>
          <a:p>
            <a:pPr lvl="0" indent="19050">
              <a:buNone/>
            </a:pPr>
            <a:r>
              <a:rPr lang="ru-RU" sz="3400" b="1" dirty="0" smtClean="0"/>
              <a:t>По усмотрению образовательной организации демонстрационный экзамен включается в ВКР или проводится в виде государственного экзамена»</a:t>
            </a:r>
          </a:p>
          <a:p>
            <a:pPr lvl="0">
              <a:buNone/>
            </a:pPr>
            <a:endParaRPr lang="ru-RU" sz="3400" b="1" dirty="0" smtClean="0"/>
          </a:p>
          <a:p>
            <a:pPr lvl="0">
              <a:buFont typeface="Wingdings" pitchFamily="2" charset="2"/>
              <a:buChar char="q"/>
            </a:pPr>
            <a:r>
              <a:rPr lang="ru-RU" sz="3400" b="1" dirty="0" smtClean="0"/>
              <a:t>П2.8 </a:t>
            </a:r>
            <a:r>
              <a:rPr lang="ru-RU" sz="3400" b="1" u="sng" dirty="0" smtClean="0"/>
              <a:t>по профессиям</a:t>
            </a:r>
            <a:r>
              <a:rPr lang="ru-RU" sz="3400" b="1" dirty="0" smtClean="0"/>
              <a:t>: «Государственная итоговая аттестация проводится в форме защиты выпускной квалификационной работы в виде демонстрационного экзамена. Требования к содержанию, объему и структуре ВКР образовательная организация определяет самостоятельно с учетом ПООП.»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4807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Постоянно и непрерывно совершенствуйся!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IMG_4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214818"/>
            <a:ext cx="3240360" cy="2304256"/>
          </a:xfrm>
          <a:prstGeom prst="rect">
            <a:avLst/>
          </a:prstGeom>
        </p:spPr>
      </p:pic>
      <p:pic>
        <p:nvPicPr>
          <p:cNvPr id="8" name="Рисунок 7" descr="IMG_4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3380"/>
            <a:ext cx="3384376" cy="2304256"/>
          </a:xfrm>
          <a:prstGeom prst="rect">
            <a:avLst/>
          </a:prstGeom>
        </p:spPr>
      </p:pic>
      <p:pic>
        <p:nvPicPr>
          <p:cNvPr id="9" name="Рисунок 8" descr="IMG_42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2857496"/>
            <a:ext cx="3312368" cy="2304256"/>
          </a:xfrm>
          <a:prstGeom prst="rect">
            <a:avLst/>
          </a:prstGeom>
        </p:spPr>
      </p:pic>
      <p:pic>
        <p:nvPicPr>
          <p:cNvPr id="10" name="Рисунок 9" descr="IMG_42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142984"/>
            <a:ext cx="3121409" cy="1925976"/>
          </a:xfrm>
          <a:prstGeom prst="rect">
            <a:avLst/>
          </a:prstGeom>
        </p:spPr>
      </p:pic>
      <p:pic>
        <p:nvPicPr>
          <p:cNvPr id="11" name="Рисунок 10" descr="IMG_41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928671"/>
            <a:ext cx="228601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СПАСИБО за ВНИМАНИЕ!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НОРМАТИВНАЯ БАЗА 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885831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5214950"/>
            <a:ext cx="71287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Регламентирующие документы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WSR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Методика организации и проведения демонстрационного экзамена по стандартам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WSR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(приказ ген. Директора АНО «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Агенства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развития проф. сообществ и рабочих кадров «Молодые профессионалы»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WSR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 30 ноября 2016 года №ПО/19; Правила национальных чемпионатов профессионального мастерства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WSR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Arial Black" pitchFamily="34" charset="0"/>
              </a:rPr>
              <a:t>СТАТИСТИКА результатов ДЭ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7"/>
          <a:ext cx="8229599" cy="5496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1008112"/>
                <a:gridCol w="1008112"/>
                <a:gridCol w="1008112"/>
                <a:gridCol w="3168352"/>
                <a:gridCol w="792088"/>
                <a:gridCol w="730423"/>
              </a:tblGrid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Время </a:t>
                      </a:r>
                      <a:r>
                        <a:rPr lang="ru-RU" sz="12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пров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 ДЭ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Вид </a:t>
                      </a:r>
                      <a:r>
                        <a:rPr lang="ru-RU" sz="1200" baseline="0" dirty="0" err="1">
                          <a:latin typeface="Times New Roman"/>
                          <a:ea typeface="Calibri"/>
                          <a:cs typeface="Times New Roman"/>
                        </a:rPr>
                        <a:t>аттест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Технология проведения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Calibri"/>
                          <a:cs typeface="Times New Roman"/>
                        </a:rPr>
                        <a:t>Специальность/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Calibri"/>
                          <a:cs typeface="Times New Roman"/>
                        </a:rPr>
                        <a:t>профессия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Calibri"/>
                          <a:cs typeface="Times New Roman"/>
                        </a:rPr>
                        <a:t>Кол-во участ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Оценка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србалл</a:t>
                      </a: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49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сентябрь 2016г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Пром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Аттест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 исп. методики ВСР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Производство летательных аппаратов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Calibri"/>
                          <a:cs typeface="Times New Roman"/>
                        </a:rPr>
                        <a:t>октябрь 2016г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err="1">
                          <a:latin typeface="Times New Roman"/>
                          <a:ea typeface="Calibri"/>
                          <a:cs typeface="Times New Roman"/>
                        </a:rPr>
                        <a:t>Пром</a:t>
                      </a:r>
                      <a:r>
                        <a:rPr lang="ru-RU" sz="1600" baseline="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baseline="0" dirty="0" err="1">
                          <a:latin typeface="Times New Roman"/>
                          <a:ea typeface="Calibri"/>
                          <a:cs typeface="Times New Roman"/>
                        </a:rPr>
                        <a:t>Аттест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Calibri"/>
                          <a:cs typeface="Times New Roman"/>
                        </a:rPr>
                        <a:t>С исп. методики ВСР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Calibri"/>
                          <a:cs typeface="Times New Roman"/>
                        </a:rPr>
                        <a:t>Техническое обслуживание и ремонт автомобильного транспорта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Calibri"/>
                          <a:cs typeface="Times New Roman"/>
                        </a:rPr>
                        <a:t>октябрь 2017г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err="1">
                          <a:latin typeface="Times New Roman"/>
                          <a:ea typeface="Calibri"/>
                          <a:cs typeface="Times New Roman"/>
                        </a:rPr>
                        <a:t>Пром</a:t>
                      </a:r>
                      <a:r>
                        <a:rPr lang="ru-RU" sz="1600" baseline="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baseline="0" dirty="0" err="1">
                          <a:latin typeface="Times New Roman"/>
                          <a:ea typeface="Calibri"/>
                          <a:cs typeface="Times New Roman"/>
                        </a:rPr>
                        <a:t>Аттест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latin typeface="Times New Roman"/>
                          <a:ea typeface="Calibri"/>
                          <a:cs typeface="Times New Roman"/>
                        </a:rPr>
                        <a:t>С исп. методики ВСР</a:t>
                      </a:r>
                      <a:endParaRPr lang="ru-RU" sz="16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Calibri"/>
                          <a:cs typeface="Times New Roman"/>
                        </a:rPr>
                        <a:t>Технология машиностроения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4,4</a:t>
                      </a:r>
                      <a:endParaRPr lang="ru-RU" sz="24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Calibri"/>
                          <a:cs typeface="Times New Roman"/>
                        </a:rPr>
                        <a:t>Январь 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2017г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Calibri"/>
                          <a:cs typeface="Times New Roman"/>
                        </a:rPr>
                        <a:t>ГИА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Calibri"/>
                          <a:cs typeface="Times New Roman"/>
                        </a:rPr>
                        <a:t>С исп. методики ВСР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Calibri"/>
                          <a:cs typeface="Times New Roman"/>
                        </a:rPr>
                        <a:t>Станочник (металлообработка)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latin typeface="Times New Roman"/>
                          <a:ea typeface="Calibri"/>
                          <a:cs typeface="Times New Roman"/>
                        </a:rPr>
                        <a:t>4,1</a:t>
                      </a:r>
                      <a:endParaRPr lang="ru-RU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Calibri"/>
                          <a:cs typeface="Times New Roman"/>
                        </a:rPr>
                        <a:t>Январь 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2017г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Calibri"/>
                          <a:cs typeface="Times New Roman"/>
                        </a:rPr>
                        <a:t>ГИА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Calibri"/>
                          <a:cs typeface="Times New Roman"/>
                        </a:rPr>
                        <a:t>С исп. методики ВСР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Calibri"/>
                          <a:cs typeface="Times New Roman"/>
                        </a:rPr>
                        <a:t>Слесарь по ремонту строительных машин</a:t>
                      </a:r>
                      <a:endParaRPr lang="ru-RU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ru-RU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Январь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2017г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ГИА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 исп. методики ВСР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Повар, кондитер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03348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Arial Black" pitchFamily="34" charset="0"/>
              </a:rPr>
              <a:t>Основной  принцип демонстрационного экзамена  - «здесь и сейчас!»</a:t>
            </a:r>
            <a:endParaRPr lang="ru-RU" sz="3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IMG_2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714620"/>
            <a:ext cx="5688632" cy="384008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0" name="Содержимое 6" descr="IMG_22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412775"/>
            <a:ext cx="3864329" cy="3126937"/>
          </a:xfrm>
          <a:ln w="57150">
            <a:solidFill>
              <a:schemeClr val="tx1"/>
            </a:solidFill>
          </a:ln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5013176"/>
            <a:ext cx="1440161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ДОКУМЕНТЫ В ПОО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857403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b="1" dirty="0" smtClean="0"/>
              <a:t>Приказ о форме квалификационного испытания в рамках ГИА</a:t>
            </a:r>
          </a:p>
          <a:p>
            <a:pPr lvl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b="1" dirty="0" smtClean="0"/>
              <a:t>Положение об организации и  проведении демонстрационного экзамена с учетом требований стандартов </a:t>
            </a:r>
            <a:r>
              <a:rPr lang="en-US" sz="2800" b="1" dirty="0" err="1" smtClean="0"/>
              <a:t>WorldSkills</a:t>
            </a:r>
            <a:r>
              <a:rPr lang="ru-RU" sz="2800" b="1" dirty="0" smtClean="0"/>
              <a:t> в рамках государственной итоговой аттестации по образовательным программам СПО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b="1" dirty="0" smtClean="0"/>
              <a:t>Задание, утвержденное национальным экспертом </a:t>
            </a:r>
            <a:r>
              <a:rPr lang="en-US" sz="2800" b="1" dirty="0" smtClean="0"/>
              <a:t>WSR</a:t>
            </a:r>
            <a:r>
              <a:rPr lang="ru-RU" sz="2800" b="1" dirty="0" smtClean="0"/>
              <a:t> (сайт </a:t>
            </a:r>
            <a:r>
              <a:rPr lang="ru-RU" sz="2800" b="1" dirty="0" err="1" smtClean="0"/>
              <a:t>www.worldskills.ru</a:t>
            </a:r>
            <a:r>
              <a:rPr lang="ru-RU" sz="2800" b="1" dirty="0" smtClean="0"/>
              <a:t> за 6 месяцев до проведения)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b="1" dirty="0" smtClean="0"/>
              <a:t>Заявка на право проведения ДЭ по стандартам ВСР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849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ЦЕЛЬ ПРОВЕДЕНИЯ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ДЭ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2750" dirty="0" smtClean="0"/>
              <a:t/>
            </a:r>
            <a:br>
              <a:rPr lang="ru-RU" sz="2750" dirty="0" smtClean="0"/>
            </a:br>
            <a:r>
              <a:rPr lang="ru-RU" sz="2750" dirty="0" smtClean="0"/>
              <a:t>- </a:t>
            </a:r>
            <a:r>
              <a:rPr lang="ru-RU" sz="2750" b="1" dirty="0" smtClean="0">
                <a:latin typeface="Arial" pitchFamily="34" charset="0"/>
                <a:cs typeface="Arial" pitchFamily="34" charset="0"/>
              </a:rPr>
              <a:t>определение</a:t>
            </a:r>
            <a:r>
              <a:rPr lang="ru-RU" sz="275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50" b="1" dirty="0" smtClean="0">
                <a:latin typeface="Arial" pitchFamily="34" charset="0"/>
                <a:cs typeface="Arial" pitchFamily="34" charset="0"/>
              </a:rPr>
              <a:t>соответствия у выпускников уровня знаний, умений, навыков, позволяющих вести профессиональную деятельность и выполнять работу по конкретной профессии или специальности </a:t>
            </a:r>
            <a:r>
              <a:rPr lang="ru-RU" sz="2750" b="1" u="sng" dirty="0" smtClean="0">
                <a:latin typeface="Arial" pitchFamily="34" charset="0"/>
                <a:cs typeface="Arial" pitchFamily="34" charset="0"/>
              </a:rPr>
              <a:t>в соответствии со стандартами </a:t>
            </a:r>
            <a:r>
              <a:rPr lang="ru-RU" sz="2750" b="1" u="sng" dirty="0" err="1" smtClean="0">
                <a:latin typeface="Arial" pitchFamily="34" charset="0"/>
                <a:cs typeface="Arial" pitchFamily="34" charset="0"/>
              </a:rPr>
              <a:t>Ворлдскиллс</a:t>
            </a:r>
            <a:r>
              <a:rPr lang="ru-RU" sz="2750" b="1" u="sng" dirty="0" smtClean="0">
                <a:latin typeface="Arial" pitchFamily="34" charset="0"/>
                <a:cs typeface="Arial" pitchFamily="34" charset="0"/>
              </a:rPr>
              <a:t> Россия.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	</a:t>
            </a:r>
            <a:endParaRPr lang="ru-RU" sz="26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Bookman Old Style" pitchFamily="18" charset="0"/>
              </a:rPr>
              <a:t> 	</a:t>
            </a:r>
            <a:endParaRPr lang="ru-RU" sz="26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just">
              <a:buNone/>
            </a:pPr>
            <a:endParaRPr lang="ru-RU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	</a:t>
            </a:r>
            <a:endParaRPr lang="ru-RU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383146"/>
            <a:ext cx="5546896" cy="327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1429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ТЕХНИЧЕСКОЕ ОПИСАНИЕ (ТО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) компетенции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53103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/>
              <a:t>ТО - документ, определяющий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 название компетенции,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 последовательность выполнения задания,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 критерии оценки,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 требования к профессиональным навыкам участников,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 состав оборудования, компоненты, оснастку, основное и дополнительное оборудование,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 требования по нормам охраны труда и технике безопасности, разрешенные и запрещенные к использованию материалы и оборудование.</a:t>
            </a:r>
          </a:p>
          <a:p>
            <a:pPr algn="just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ПЛОЩАДКА ПРОВЕДЕНИЯ ДЭ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2355745"/>
          </a:xfrm>
        </p:spPr>
        <p:txBody>
          <a:bodyPr>
            <a:normAutofit fontScale="85000" lnSpcReduction="20000"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Учебно-производственная мастерская ПОО, полигон МЦК, рабочее место предприятий - социальных партнёров  (на основе договоров в рамках сетевого взаимодействия)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Соответствие МТБ инфраструктурному листу по компетенции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age-0-02-05-d84c76d8374f63783d38df520cf348268e5db8e91a641456e148b6b6403ae35e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4032448" cy="2229398"/>
          </a:xfrm>
          <a:prstGeom prst="rect">
            <a:avLst/>
          </a:prstGeom>
        </p:spPr>
      </p:pic>
      <p:pic>
        <p:nvPicPr>
          <p:cNvPr id="1026" name="Picture 2" descr="IMG_41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437112"/>
            <a:ext cx="3600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SC_51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996952"/>
            <a:ext cx="3888431" cy="241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1196</Words>
  <Application>Microsoft Office PowerPoint</Application>
  <PresentationFormat>Экран (4:3)</PresentationFormat>
  <Paragraphs>335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Внедрение демонстрационного экзамена в систему ГИА ОГАПОУ «Ульяновский авиационный колледж – Межрегиональный центр компетенций»  </vt:lpstr>
      <vt:lpstr>ФГОС по ТОП-50  раздел 2 «Требования к структуре образовательной программы»</vt:lpstr>
      <vt:lpstr>НОРМАТИВНАЯ БАЗА </vt:lpstr>
      <vt:lpstr>СТАТИСТИКА результатов ДЭ</vt:lpstr>
      <vt:lpstr>Основной  принцип демонстрационного экзамена  - «здесь и сейчас!»</vt:lpstr>
      <vt:lpstr>ДОКУМЕНТЫ В ПОО</vt:lpstr>
      <vt:lpstr>ЦЕЛЬ ПРОВЕДЕНИЯ ДЭ  - определение соответствия у выпускников уровня знаний, умений, навыков, позволяющих вести профессиональную деятельность и выполнять работу по конкретной профессии или специальности в соответствии со стандартами Ворлдскиллс Россия.</vt:lpstr>
      <vt:lpstr>ТЕХНИЧЕСКОЕ ОПИСАНИЕ (ТО) компетенции</vt:lpstr>
      <vt:lpstr>ПЛОЩАДКА ПРОВЕДЕНИЯ ДЭ</vt:lpstr>
      <vt:lpstr>ЭКСПЕРТЫ</vt:lpstr>
      <vt:lpstr>ЭТАПЫ ДЕМОНСТРАЦИОННОГО ЭКЗАМЕНА </vt:lpstr>
      <vt:lpstr>КОМПЛЕКТ ОЦЕНОЧНЫХ (КОНТРОЛЬНО-ИЗМЕРИТЕЛЬНЫХ) МАТЕРИАЛОВ </vt:lpstr>
      <vt:lpstr>СТАТИСТИКА результатов ДЭ</vt:lpstr>
      <vt:lpstr>СТАТИСТИКА результатов ДЭ</vt:lpstr>
      <vt:lpstr>СТАТИСТИКА результатов ДЭ по стандартам ВСР</vt:lpstr>
      <vt:lpstr>СТАТИСТИКА результатов ДЭ по стандартам ВСР</vt:lpstr>
      <vt:lpstr>НЕОБХОДИМОСТЬ НОРМАТИВНОЙ БАЗЫ по ДЭ</vt:lpstr>
      <vt:lpstr>НЕОБХОДИМОСТЬ НОРМАТИВНОЙ БАЗЫ по ДЭ</vt:lpstr>
      <vt:lpstr>НЕОБХОДИМОСТЬ НОРМАТИВНОЙ БАЗЫ по ДЭ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Дидович</dc:creator>
  <cp:lastModifiedBy>54</cp:lastModifiedBy>
  <cp:revision>220</cp:revision>
  <dcterms:created xsi:type="dcterms:W3CDTF">2016-10-19T10:00:42Z</dcterms:created>
  <dcterms:modified xsi:type="dcterms:W3CDTF">2017-11-22T15:02:17Z</dcterms:modified>
</cp:coreProperties>
</file>