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307" r:id="rId2"/>
    <p:sldId id="269" r:id="rId3"/>
    <p:sldId id="295" r:id="rId4"/>
    <p:sldId id="303" r:id="rId5"/>
    <p:sldId id="296" r:id="rId6"/>
    <p:sldId id="304" r:id="rId7"/>
    <p:sldId id="305" r:id="rId8"/>
    <p:sldId id="297" r:id="rId9"/>
    <p:sldId id="299" r:id="rId10"/>
    <p:sldId id="298" r:id="rId11"/>
    <p:sldId id="300" r:id="rId12"/>
    <p:sldId id="301" r:id="rId13"/>
    <p:sldId id="302" r:id="rId14"/>
    <p:sldId id="268" r:id="rId15"/>
    <p:sldId id="281" r:id="rId16"/>
    <p:sldId id="282" r:id="rId17"/>
    <p:sldId id="294" r:id="rId18"/>
    <p:sldId id="283" r:id="rId19"/>
    <p:sldId id="284" r:id="rId20"/>
    <p:sldId id="288" r:id="rId21"/>
    <p:sldId id="272" r:id="rId22"/>
    <p:sldId id="258" r:id="rId23"/>
    <p:sldId id="259" r:id="rId24"/>
    <p:sldId id="286" r:id="rId25"/>
    <p:sldId id="285" r:id="rId26"/>
    <p:sldId id="306" r:id="rId27"/>
    <p:sldId id="290" r:id="rId28"/>
    <p:sldId id="293" r:id="rId29"/>
    <p:sldId id="292" r:id="rId30"/>
    <p:sldId id="291" r:id="rId31"/>
    <p:sldId id="280" r:id="rId32"/>
    <p:sldId id="274" r:id="rId33"/>
    <p:sldId id="275" r:id="rId34"/>
    <p:sldId id="276" r:id="rId35"/>
    <p:sldId id="277" r:id="rId36"/>
    <p:sldId id="279" r:id="rId37"/>
    <p:sldId id="270" r:id="rId38"/>
    <p:sldId id="263" r:id="rId39"/>
    <p:sldId id="264" r:id="rId40"/>
    <p:sldId id="265" r:id="rId41"/>
    <p:sldId id="26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4815" autoAdjust="0"/>
  </p:normalViewPr>
  <p:slideViewPr>
    <p:cSldViewPr>
      <p:cViewPr varScale="1">
        <p:scale>
          <a:sx n="76" d="100"/>
          <a:sy n="7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9CAF-1714-4A62-A554-000964EB8848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2AB2-34BB-4F8D-862A-AC859C2CB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opros.rosmintrud.ru/" TargetMode="External"/><Relationship Id="rId3" Type="http://schemas.openxmlformats.org/officeDocument/2006/relationships/hyperlink" Target="http://spravochnik.rosmintrud.ru/" TargetMode="External"/><Relationship Id="rId7" Type="http://schemas.openxmlformats.org/officeDocument/2006/relationships/hyperlink" Target="http://kos-nark.ru/" TargetMode="External"/><Relationship Id="rId2" Type="http://schemas.openxmlformats.org/officeDocument/2006/relationships/hyperlink" Target="http://nspkrf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k-nark.ru/" TargetMode="External"/><Relationship Id="rId5" Type="http://schemas.openxmlformats.org/officeDocument/2006/relationships/hyperlink" Target="http://pst-c.ru/" TargetMode="External"/><Relationship Id="rId4" Type="http://schemas.openxmlformats.org/officeDocument/2006/relationships/hyperlink" Target="http://profstandart.rosmintrud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mintrud.ru/docs/mintrud/payment/128" TargetMode="External"/><Relationship Id="rId2" Type="http://schemas.openxmlformats.org/officeDocument/2006/relationships/hyperlink" Target="http://profstandart.rosmintru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rk.ru/" TargetMode="External"/><Relationship Id="rId4" Type="http://schemas.openxmlformats.org/officeDocument/2006/relationships/hyperlink" Target="http://www.vcot.info/standartd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3116"/>
            <a:ext cx="824289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2630488" algn="l"/>
                <a:tab pos="2970213" algn="ctr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ПРОЕКТНО–АНАЛИТИЧЕСК</a:t>
            </a:r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СЕССИЯ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2630488" algn="l"/>
                <a:tab pos="2970213" algn="ctr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2630488" algn="l"/>
                <a:tab pos="2970213" algn="ctr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«Современные подходы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2630488" algn="l"/>
                <a:tab pos="2970213" algn="ctr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 подготовке рабочих кадров в регионе: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6775" algn="l"/>
                <a:tab pos="2630488" algn="l"/>
                <a:tab pos="2970213" algn="ctr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традиции и инновации»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214290"/>
            <a:ext cx="2002221" cy="96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Программа «Технология»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5257800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преемственность перехода учащихся от общего к профессиональному образованию и трудовой  деятельности;</a:t>
            </a:r>
          </a:p>
          <a:p>
            <a:pPr marL="457200" indent="-4572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позволяет наиболее органично решать задачи установления связей между образовательным   и жизненным пространством;</a:t>
            </a:r>
          </a:p>
          <a:p>
            <a:pPr marL="457200" indent="-4572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обеспечивает формирование у школьников технологического мышления в  схеме:</a:t>
            </a:r>
          </a:p>
          <a:p>
            <a:pPr marL="457200" indent="-45720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потребность – цель – способ –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Отличие технологического образования  от трудового обучения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примере доступных для изучения базовых технологий преобразования: материалов, энергии, информации ученики должны овладеть организацией практической деятельности во всей проектно-технологической цепочке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от  идеи до её реализации в модели, изделии, продукте труда.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Знания, умения, навыки, которые ученик получил в процессе обучения в идеальных условиях, часто  оказываются несопоставимыми с реальными производственными и жизненными ситуациями. Эта особенность выдвигает специфические требования к содержанию обучения технологии: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формировать гибкие, мобильные знания; умение применять их в нетипичных ситуациях.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Развитие информационных ресурсов в сфере профессиональных квалификаций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http://nspkrf.ru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Сайт «Справочник профессий»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http://spravochnik.rosmintrud.ru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Сайт Минтруда России «Профессиональные стандарты»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http://profstandart.rosmintrud.ru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методическая информация о разработке и применении профессиональных стандартов</a:t>
            </a:r>
          </a:p>
          <a:p>
            <a:pPr marL="514350" indent="-51435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реестр профессиональных стандартов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Программно-методический комплекс по разработке профессиональных стандартов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http://pst-c.ru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Реестр сведений о проведении независимой оценки квалификаций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http://nok-nark.ru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Программно-методический комплекс «Оценка квалификаций» (разработка оценочных средств)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http://kos-nark.ru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Информационно-аналитическая платформа «Спросы» (мониторинг развития профессий)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http://opros.rosmintrud.ru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Информационно-методическая поддержка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Минтруд России</a:t>
            </a:r>
          </a:p>
          <a:p>
            <a:pPr marL="514350" indent="-514350">
              <a:buFont typeface="+mj-lt"/>
              <a:buAutoNum type="arabicPeriod"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ВНИИ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труда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Национальное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агенство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развития квалификаций</a:t>
            </a:r>
          </a:p>
          <a:p>
            <a:pPr marL="514350" indent="-514350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9144000" cy="1500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 Реестр профессиональных стандартов. Размещается на сайте  «Профессиональные стандарты». Размещается информация о профессиональных стандартах, в том числе  о разрабатываемых, актуализируемых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http://profstandart.rosmintrud.ru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9144000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Типовые ответы на вопросы по применению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профстандартов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размещены на сайте Минтруда России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www.rosmintrud.ru/docs/mintrud/payment/128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429132"/>
            <a:ext cx="9144000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Ежемесячно проводит бесплатные семинары/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вопросам разработки и применения профессиональных стандартов. Регистрация на сайте «Профессиональные стандарты и сайте Минтруда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www.vcot.info/standartds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857892"/>
            <a:ext cx="9144000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Методическая помощь по вопросам  независимой оценки квалификаций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http://nark.ru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Основания модернизации региональной системы подготовки кадров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57422" y="2285992"/>
            <a:ext cx="4286280" cy="29289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Система подготовки кадров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00364" y="1428736"/>
            <a:ext cx="3357586" cy="121444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Мегапроект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развития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ТОП-50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86446" y="1857364"/>
            <a:ext cx="3214710" cy="14287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Приоритетный проект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«Рабочие кадры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передовых технологий»; </a:t>
            </a:r>
            <a:r>
              <a:rPr lang="ru-RU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</p:txBody>
      </p:sp>
      <p:sp>
        <p:nvSpPr>
          <p:cNvPr id="7" name="Овал 6"/>
          <p:cNvSpPr/>
          <p:nvPr/>
        </p:nvSpPr>
        <p:spPr>
          <a:xfrm>
            <a:off x="6000760" y="3286124"/>
            <a:ext cx="2928958" cy="12858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национальной системы квалификаций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86446" y="4572008"/>
            <a:ext cx="3214710" cy="17145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«Создание системы профессионального роста педагогических кадров Ульяновской  области»</a:t>
            </a:r>
          </a:p>
          <a:p>
            <a:endParaRPr lang="ru-RU" dirty="0" smtClean="0"/>
          </a:p>
        </p:txBody>
      </p:sp>
      <p:sp>
        <p:nvSpPr>
          <p:cNvPr id="9" name="Овал 8"/>
          <p:cNvSpPr/>
          <p:nvPr/>
        </p:nvSpPr>
        <p:spPr>
          <a:xfrm>
            <a:off x="0" y="4429132"/>
            <a:ext cx="3214710" cy="15716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pPr algn="ctr"/>
            <a:r>
              <a:rPr lang="ru-RU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«Педагог профессионального обучения, профессионального образования и </a:t>
            </a:r>
            <a:r>
              <a:rPr lang="ru-RU" sz="1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700" b="1" dirty="0" smtClean="0"/>
              <a:t> </a:t>
            </a:r>
          </a:p>
          <a:p>
            <a:endParaRPr lang="ru-RU" dirty="0" smtClean="0"/>
          </a:p>
        </p:txBody>
      </p:sp>
      <p:sp>
        <p:nvSpPr>
          <p:cNvPr id="10" name="Овал 9"/>
          <p:cNvSpPr/>
          <p:nvPr/>
        </p:nvSpPr>
        <p:spPr>
          <a:xfrm>
            <a:off x="0" y="3143248"/>
            <a:ext cx="3214678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в РФ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период до 2025 года и Комплекс мер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4282" y="1643050"/>
            <a:ext cx="3071834" cy="15716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стандарт кадрового обеспечения промышленного роста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14612" y="4572008"/>
            <a:ext cx="3357586" cy="22859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системы подготовки рабочих кадров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формирования прикладных квалификаций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РФ  на период до 2020 года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7072330" cy="18573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Генеральная цель: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профессионального образования Ульяновской области, обеспечивающей создание условий развития человеческого потенциала в регионе.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(Программа развития системы профессионального образования Ульяновской области до 2030 года)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7203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07167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00034" y="2143116"/>
            <a:ext cx="8286808" cy="114300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подготовки квалифицированных кадров для отраслей, являющихся драйверами экономического роста, и для традиционных отраслей экономики Ульяновской области с высоким уровнем вклада в валовой региональный продукт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0034" y="3429000"/>
            <a:ext cx="8286808" cy="8572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 startAt="2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Приближение качества среднего профессионального образования Ульяновской области к международным стандартам.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00034" y="4500570"/>
            <a:ext cx="8286808" cy="92869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в Ульяновской области условий для непрерывного образования граждан,  направленного на воспроизводство, сохранение и совершенствование рабочей силы…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1472" y="5643578"/>
            <a:ext cx="8143932" cy="100013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 startAt="4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системных мер по повышению привлекательности профессионального образования для молодежи, способствующих удержанию молодёжи в Ульяновской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572264" cy="18573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 подготовки кадров в системе профессионального образования Ульяновской области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(выход на результат)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720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квалификациям и компетенциям выпускников программ обучения по перечням профессий ТОП-50 и ТОП-РЕГИОН 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Новые образовательные программы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профессионального обучения,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модули, методики и технологии подготовки кадров по перечням профессий ТОП-50 и ТОП-РЕГИОН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Технологии обучения и оценки компетенций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Ворлдскиллс, в том числе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демонстрационный экзамен»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Дуальная модель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профессионального образования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Электронная система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учебного процесса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Дистанционные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технологии, электронное обучение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0"/>
            <a:ext cx="2286016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357158" y="1071546"/>
            <a:ext cx="2714644" cy="2000264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Информационно-аналитическая 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14282" y="3714752"/>
            <a:ext cx="2714644" cy="2071702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Инновационная  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357554" y="214290"/>
            <a:ext cx="2571768" cy="2000264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Организационно-методическая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143240" y="4572008"/>
            <a:ext cx="3071834" cy="2071702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Консультационная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429388" y="1000108"/>
            <a:ext cx="2500330" cy="192882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Экспертная 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6357950" y="3643314"/>
            <a:ext cx="2571768" cy="2000264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Диагностическая деятельность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071802" y="2643182"/>
            <a:ext cx="3286148" cy="15001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методического сопровождения деятельности ПОО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ОГАУ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ИРО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4500562" y="2214554"/>
            <a:ext cx="285752" cy="42862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4143380"/>
            <a:ext cx="285752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8816382">
            <a:off x="3049819" y="2231407"/>
            <a:ext cx="357190" cy="85334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3051263">
            <a:off x="2846955" y="3556913"/>
            <a:ext cx="374182" cy="8682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3086263">
            <a:off x="6085352" y="2182189"/>
            <a:ext cx="357190" cy="93658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7693998">
            <a:off x="6215074" y="3571876"/>
            <a:ext cx="357190" cy="71438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методического сопровождения деятельности ПОО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50072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ОБЕСПЕЧЕНИЯ СООТВЕТСТВИЯ КВАЛИФИКАЦИИ</a:t>
            </a:r>
          </a:p>
          <a:p>
            <a:pPr algn="ctr">
              <a:buNone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ВЫПУСКНИКОВ ТРЕБОВАНИЯМ ЭКОНОМИКИ</a:t>
            </a:r>
          </a:p>
          <a:p>
            <a:pPr algn="ctr">
              <a:buNone/>
            </a:pP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       Организация и проведение семинаров, мастерских, круглых столов, сетевых инновационных площадок и др.: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«Разработка образовательных программ в соответствии с требованиями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ООО , 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профессиональными стандартами»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«Механизм использования критериев оценки конкурсных заданий чемпионатов WorldSkills при оценке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ВКР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выпускников ПОО»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«Современные подходы к разработке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ФОС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соответствиии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 требованиями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 методикой оценивания чемпионатов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«Профессиональное самоопределение и ориентация - инвестиции в будущее»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«Методическое обеспечение образовательного процесса в рамках реализации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271464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0"/>
            <a:ext cx="6929454" cy="13572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Система методического сопровождения деятельности ПОО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001156" cy="5357826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«Опыт внедрения  независимых прозрачных механизмов оценки качества подготовки кадров   в ПОО»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«Организационно-методическая готовность ПОО к реализации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учётом требований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профстандарта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«Ресурсы современного учебного занятия в условиях обновления содержания профессионального образования»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Корпоративные семинары-практикумы по проблеме «Актуализация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ОПОП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соответствии с требованиями  профессионального стандарта и стандартов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WSR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(в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2016-2017 г.),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Проведение экспертизы актуализированных основных профессиональных образовательных программ в соответствии с требованиями профессионального стандарта и стандартов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214546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4289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Методическое сопровождение деятельности профессиональных образовательных организаций в условиях модернизации региональной системы подготовки кадров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5429264"/>
            <a:ext cx="5143536" cy="64294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786578" cy="15001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Система методического сопровождения деятельности ПОО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001156" cy="52863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конкретизированы результаты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зафиксированные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требованиями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внесены дополнения/изменения в структуру и содержание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внесены  корректировки в процедуры и содержание оценки компетенций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трансляция опыта актуализации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ОПОП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УАвиаК-МЦК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на всероссийском уровне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Академии Пастухова)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внедрение методики (стандартов) чемпионатов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WS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экзамен квалификационный.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2285984" cy="200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654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приоритетного проекта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«РАБОЧИЕ КАДРЫ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ПЕРЕДОВЫХ ТЕХНОЛОГИЙ»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УТВЕРЖДЁН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ПРЕЗИДИУМОМ СОВЕТА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ПРЕЗИДЕНТЕ РОССИИ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СТРАТЕГИЧЕСКОМУ РАЗВИТИЮ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ПРИОРИТЕТНЫМ ПРОЕКТАМ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(ПРОТОКОЛ 25.10.2016)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ПРОЕКТА: создание к концу 2020 года конкурентоспособной системы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увеличение числа выпускников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продемонстрировавших уровень подготовки, соответствующий стандартам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Россия - до 50 тыс. ч.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Апробация </a:t>
            </a:r>
          </a:p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Мирового чемпионата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 стандартам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643182"/>
            <a:ext cx="3786214" cy="928694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Апробация новых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ТОП-50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3786190"/>
            <a:ext cx="3929090" cy="11430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развитие управленческих и педагогических работников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5286388"/>
            <a:ext cx="385765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инфраструктуры для внедрения новых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2643182"/>
            <a:ext cx="4000528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объектов для проведения мирового чемпионата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4876" y="3643314"/>
            <a:ext cx="4000528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инфраструктуры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подготовки сборной России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6314" y="4714884"/>
            <a:ext cx="3929090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национальной сборной России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6314" y="5643578"/>
            <a:ext cx="3929090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Апробация моделей демонстрационного экзамена 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0"/>
            <a:ext cx="6500826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АПРОБАЦИЯ И ВНЕДРЕНИЕ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Основные меры 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2017-2020 гг.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Актуализация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 учетом требований профессиональных стандартов,  внедрение новых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ТОП-50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2017-2018 гг.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Проработка механизма внедрения демонстрационного экзамена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г.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Введение нового перечня профессий и специальностей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2017-2020 гг.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Учебно-методическое обеспечение программ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3"/>
            <a:ext cx="2786050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>
            <a:grpSpLocks/>
          </p:cNvGrpSpPr>
          <p:nvPr/>
        </p:nvGrpSpPr>
        <p:grpSpPr bwMode="auto">
          <a:xfrm>
            <a:off x="381000" y="838200"/>
            <a:ext cx="8518525" cy="5472113"/>
            <a:chOff x="787717" y="692696"/>
            <a:chExt cx="7704855" cy="5472608"/>
          </a:xfrm>
        </p:grpSpPr>
        <p:sp>
          <p:nvSpPr>
            <p:cNvPr id="7" name="Равнобедренный треугольник 6"/>
            <p:cNvSpPr/>
            <p:nvPr/>
          </p:nvSpPr>
          <p:spPr>
            <a:xfrm>
              <a:off x="787717" y="692696"/>
              <a:ext cx="5472608" cy="5472608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1929212" y="783174"/>
              <a:ext cx="6440852" cy="2116730"/>
            </a:xfrm>
            <a:custGeom>
              <a:avLst/>
              <a:gdLst>
                <a:gd name="connsiteX0" fmla="*/ 0 w 6251343"/>
                <a:gd name="connsiteY0" fmla="*/ 312350 h 1874061"/>
                <a:gd name="connsiteX1" fmla="*/ 312350 w 6251343"/>
                <a:gd name="connsiteY1" fmla="*/ 0 h 1874061"/>
                <a:gd name="connsiteX2" fmla="*/ 5938993 w 6251343"/>
                <a:gd name="connsiteY2" fmla="*/ 0 h 1874061"/>
                <a:gd name="connsiteX3" fmla="*/ 6251343 w 6251343"/>
                <a:gd name="connsiteY3" fmla="*/ 312350 h 1874061"/>
                <a:gd name="connsiteX4" fmla="*/ 6251343 w 6251343"/>
                <a:gd name="connsiteY4" fmla="*/ 1561711 h 1874061"/>
                <a:gd name="connsiteX5" fmla="*/ 5938993 w 6251343"/>
                <a:gd name="connsiteY5" fmla="*/ 1874061 h 1874061"/>
                <a:gd name="connsiteX6" fmla="*/ 312350 w 6251343"/>
                <a:gd name="connsiteY6" fmla="*/ 1874061 h 1874061"/>
                <a:gd name="connsiteX7" fmla="*/ 0 w 6251343"/>
                <a:gd name="connsiteY7" fmla="*/ 1561711 h 1874061"/>
                <a:gd name="connsiteX8" fmla="*/ 0 w 6251343"/>
                <a:gd name="connsiteY8" fmla="*/ 312350 h 187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51343" h="1874061">
                  <a:moveTo>
                    <a:pt x="0" y="312350"/>
                  </a:moveTo>
                  <a:cubicBezTo>
                    <a:pt x="0" y="139844"/>
                    <a:pt x="139844" y="0"/>
                    <a:pt x="312350" y="0"/>
                  </a:cubicBezTo>
                  <a:lnTo>
                    <a:pt x="5938993" y="0"/>
                  </a:lnTo>
                  <a:cubicBezTo>
                    <a:pt x="6111499" y="0"/>
                    <a:pt x="6251343" y="139844"/>
                    <a:pt x="6251343" y="312350"/>
                  </a:cubicBezTo>
                  <a:lnTo>
                    <a:pt x="6251343" y="1561711"/>
                  </a:lnTo>
                  <a:cubicBezTo>
                    <a:pt x="6251343" y="1734217"/>
                    <a:pt x="6111499" y="1874061"/>
                    <a:pt x="5938993" y="1874061"/>
                  </a:cubicBezTo>
                  <a:lnTo>
                    <a:pt x="312350" y="1874061"/>
                  </a:lnTo>
                  <a:cubicBezTo>
                    <a:pt x="139844" y="1874061"/>
                    <a:pt x="0" y="1734217"/>
                    <a:pt x="0" y="1561711"/>
                  </a:cubicBezTo>
                  <a:lnTo>
                    <a:pt x="0" y="3123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2444" tIns="152444" rIns="152444" bIns="152444"/>
            <a:lstStyle>
              <a:lvl1pPr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266700" indent="-1143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355600" indent="-1143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Обеспечение соответствия квалификации выпускников </a:t>
              </a:r>
              <a:r>
                <a:rPr lang="ru-RU" altLang="ru-RU" sz="1600" b="1" dirty="0" err="1" smtClean="0">
                  <a:latin typeface="Times New Roman" pitchFamily="18" charset="0"/>
                  <a:cs typeface="Times New Roman" pitchFamily="18" charset="0"/>
                </a:rPr>
                <a:t>СПО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 требованиям современной экономики (распоряжение Правительства РФ от 03.03.2015 №349-р) 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 typeface="Wingdings" pitchFamily="2" charset="2"/>
                <a:buChar char="Ø"/>
                <a:defRPr/>
              </a:pP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 Нормативное и методическое обеспечение</a:t>
              </a:r>
            </a:p>
            <a:p>
              <a:pPr lvl="2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Разработка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ФГОС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ПрОП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, КИМ по ТОП-50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 typeface="Wingdings" pitchFamily="2" charset="2"/>
                <a:buChar char="Ø"/>
                <a:defRPr/>
              </a:pP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 Кадровое обеспечение</a:t>
              </a:r>
            </a:p>
            <a:p>
              <a:pPr lvl="2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Подготовка руководителей, преподавателей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СПО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тьюторов</a:t>
              </a:r>
              <a:endParaRPr lang="ru-RU" altLang="ru-RU" sz="16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929212" y="2997954"/>
              <a:ext cx="6526055" cy="1492945"/>
            </a:xfrm>
            <a:custGeom>
              <a:avLst/>
              <a:gdLst>
                <a:gd name="connsiteX0" fmla="*/ 0 w 6176180"/>
                <a:gd name="connsiteY0" fmla="*/ 159252 h 955491"/>
                <a:gd name="connsiteX1" fmla="*/ 159252 w 6176180"/>
                <a:gd name="connsiteY1" fmla="*/ 0 h 955491"/>
                <a:gd name="connsiteX2" fmla="*/ 6016928 w 6176180"/>
                <a:gd name="connsiteY2" fmla="*/ 0 h 955491"/>
                <a:gd name="connsiteX3" fmla="*/ 6176180 w 6176180"/>
                <a:gd name="connsiteY3" fmla="*/ 159252 h 955491"/>
                <a:gd name="connsiteX4" fmla="*/ 6176180 w 6176180"/>
                <a:gd name="connsiteY4" fmla="*/ 796239 h 955491"/>
                <a:gd name="connsiteX5" fmla="*/ 6016928 w 6176180"/>
                <a:gd name="connsiteY5" fmla="*/ 955491 h 955491"/>
                <a:gd name="connsiteX6" fmla="*/ 159252 w 6176180"/>
                <a:gd name="connsiteY6" fmla="*/ 955491 h 955491"/>
                <a:gd name="connsiteX7" fmla="*/ 0 w 6176180"/>
                <a:gd name="connsiteY7" fmla="*/ 796239 h 955491"/>
                <a:gd name="connsiteX8" fmla="*/ 0 w 6176180"/>
                <a:gd name="connsiteY8" fmla="*/ 159252 h 95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76180" h="955491">
                  <a:moveTo>
                    <a:pt x="0" y="159252"/>
                  </a:moveTo>
                  <a:cubicBezTo>
                    <a:pt x="0" y="71300"/>
                    <a:pt x="71300" y="0"/>
                    <a:pt x="159252" y="0"/>
                  </a:cubicBezTo>
                  <a:lnTo>
                    <a:pt x="6016928" y="0"/>
                  </a:lnTo>
                  <a:cubicBezTo>
                    <a:pt x="6104880" y="0"/>
                    <a:pt x="6176180" y="71300"/>
                    <a:pt x="6176180" y="159252"/>
                  </a:cubicBezTo>
                  <a:lnTo>
                    <a:pt x="6176180" y="796239"/>
                  </a:lnTo>
                  <a:cubicBezTo>
                    <a:pt x="6176180" y="884191"/>
                    <a:pt x="6104880" y="955491"/>
                    <a:pt x="6016928" y="955491"/>
                  </a:cubicBezTo>
                  <a:lnTo>
                    <a:pt x="159252" y="955491"/>
                  </a:lnTo>
                  <a:cubicBezTo>
                    <a:pt x="71300" y="955491"/>
                    <a:pt x="0" y="884191"/>
                    <a:pt x="0" y="796239"/>
                  </a:cubicBezTo>
                  <a:lnTo>
                    <a:pt x="0" y="15925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hueOff val="1628512"/>
                <a:satOff val="5598"/>
                <a:lumOff val="-2686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7603" tIns="107603" rIns="107603" bIns="107603"/>
            <a:lstStyle>
              <a:lvl1pPr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266700" indent="-1143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altLang="ru-RU" b="1" dirty="0" smtClean="0">
                  <a:latin typeface="Times New Roman" pitchFamily="18" charset="0"/>
                  <a:cs typeface="Times New Roman" pitchFamily="18" charset="0"/>
                </a:rPr>
                <a:t>Организационное обеспечение (в каждом регионе)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Определение базовой организации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Назначение  </a:t>
              </a:r>
              <a:r>
                <a:rPr lang="ru-RU" altLang="ru-RU" dirty="0" err="1" smtClean="0">
                  <a:latin typeface="Times New Roman" pitchFamily="18" charset="0"/>
                  <a:cs typeface="Times New Roman" pitchFamily="18" charset="0"/>
                </a:rPr>
                <a:t>тьюторов</a:t>
              </a:r>
              <a:endParaRPr lang="ru-RU" alt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Разработка проекта внедрения </a:t>
              </a:r>
              <a:r>
                <a:rPr lang="ru-RU" altLang="ru-RU" dirty="0" err="1" smtClean="0">
                  <a:latin typeface="Times New Roman" pitchFamily="18" charset="0"/>
                  <a:cs typeface="Times New Roman" pitchFamily="18" charset="0"/>
                </a:rPr>
                <a:t>ФГОС</a:t>
              </a:r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dirty="0" err="1" smtClean="0">
                  <a:latin typeface="Times New Roman" pitchFamily="18" charset="0"/>
                  <a:cs typeface="Times New Roman" pitchFamily="18" charset="0"/>
                </a:rPr>
                <a:t>СПО</a:t>
              </a:r>
              <a:r>
                <a:rPr lang="ru-RU" altLang="ru-RU" dirty="0" smtClean="0">
                  <a:latin typeface="Times New Roman" pitchFamily="18" charset="0"/>
                  <a:cs typeface="Times New Roman" pitchFamily="18" charset="0"/>
                </a:rPr>
                <a:t> по ТОП-50 для региона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929212" y="4742223"/>
              <a:ext cx="6563360" cy="1399286"/>
            </a:xfrm>
            <a:custGeom>
              <a:avLst/>
              <a:gdLst>
                <a:gd name="connsiteX0" fmla="*/ 0 w 6221143"/>
                <a:gd name="connsiteY0" fmla="*/ 190881 h 1145261"/>
                <a:gd name="connsiteX1" fmla="*/ 190881 w 6221143"/>
                <a:gd name="connsiteY1" fmla="*/ 0 h 1145261"/>
                <a:gd name="connsiteX2" fmla="*/ 6030262 w 6221143"/>
                <a:gd name="connsiteY2" fmla="*/ 0 h 1145261"/>
                <a:gd name="connsiteX3" fmla="*/ 6221143 w 6221143"/>
                <a:gd name="connsiteY3" fmla="*/ 190881 h 1145261"/>
                <a:gd name="connsiteX4" fmla="*/ 6221143 w 6221143"/>
                <a:gd name="connsiteY4" fmla="*/ 954380 h 1145261"/>
                <a:gd name="connsiteX5" fmla="*/ 6030262 w 6221143"/>
                <a:gd name="connsiteY5" fmla="*/ 1145261 h 1145261"/>
                <a:gd name="connsiteX6" fmla="*/ 190881 w 6221143"/>
                <a:gd name="connsiteY6" fmla="*/ 1145261 h 1145261"/>
                <a:gd name="connsiteX7" fmla="*/ 0 w 6221143"/>
                <a:gd name="connsiteY7" fmla="*/ 954380 h 1145261"/>
                <a:gd name="connsiteX8" fmla="*/ 0 w 6221143"/>
                <a:gd name="connsiteY8" fmla="*/ 190881 h 114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21143" h="1145261">
                  <a:moveTo>
                    <a:pt x="0" y="190881"/>
                  </a:moveTo>
                  <a:cubicBezTo>
                    <a:pt x="0" y="85460"/>
                    <a:pt x="85460" y="0"/>
                    <a:pt x="190881" y="0"/>
                  </a:cubicBezTo>
                  <a:lnTo>
                    <a:pt x="6030262" y="0"/>
                  </a:lnTo>
                  <a:cubicBezTo>
                    <a:pt x="6135683" y="0"/>
                    <a:pt x="6221143" y="85460"/>
                    <a:pt x="6221143" y="190881"/>
                  </a:cubicBezTo>
                  <a:lnTo>
                    <a:pt x="6221143" y="954380"/>
                  </a:lnTo>
                  <a:cubicBezTo>
                    <a:pt x="6221143" y="1059801"/>
                    <a:pt x="6135683" y="1145261"/>
                    <a:pt x="6030262" y="1145261"/>
                  </a:cubicBezTo>
                  <a:lnTo>
                    <a:pt x="190881" y="1145261"/>
                  </a:lnTo>
                  <a:cubicBezTo>
                    <a:pt x="85460" y="1145261"/>
                    <a:pt x="0" y="1059801"/>
                    <a:pt x="0" y="954380"/>
                  </a:cubicBezTo>
                  <a:lnTo>
                    <a:pt x="0" y="19088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hueOff val="3257024"/>
                <a:satOff val="11196"/>
                <a:lumOff val="-5372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6867" tIns="116867" rIns="116867" bIns="116867"/>
            <a:lstStyle>
              <a:lvl1pPr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266700" indent="-1143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11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11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altLang="ru-RU" b="1" dirty="0" smtClean="0">
                  <a:latin typeface="Times New Roman" pitchFamily="18" charset="0"/>
                  <a:cs typeface="Times New Roman" pitchFamily="18" charset="0"/>
                </a:rPr>
                <a:t>Реализация проектов внедрения </a:t>
              </a:r>
              <a:r>
                <a:rPr lang="ru-RU" altLang="ru-RU" b="1" dirty="0" err="1" smtClean="0">
                  <a:latin typeface="Times New Roman" pitchFamily="18" charset="0"/>
                  <a:cs typeface="Times New Roman" pitchFamily="18" charset="0"/>
                </a:rPr>
                <a:t>ФГОС</a:t>
              </a:r>
              <a:r>
                <a:rPr lang="ru-RU" altLang="ru-RU" b="1" dirty="0" smtClean="0">
                  <a:latin typeface="Times New Roman" pitchFamily="18" charset="0"/>
                  <a:cs typeface="Times New Roman" pitchFamily="18" charset="0"/>
                </a:rPr>
                <a:t> по ТОП-50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Инвентаризация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МТБ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ООП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и анализ готовности к переходу на ТОП-50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Разработка проектов внедрения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ФГОС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по ТОП-50 в ПОО</a:t>
              </a:r>
            </a:p>
            <a:p>
              <a:pPr lvl="1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"/>
                <a:defRPr/>
              </a:pP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Разработка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ОПОП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(реализация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ПрОП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)  по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ФГОС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dirty="0" err="1" smtClean="0">
                  <a:latin typeface="Times New Roman" pitchFamily="18" charset="0"/>
                  <a:cs typeface="Times New Roman" pitchFamily="18" charset="0"/>
                </a:rPr>
                <a:t>по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ТОП-50</a:t>
              </a:r>
            </a:p>
          </p:txBody>
        </p:sp>
      </p:grp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0" y="1412875"/>
            <a:ext cx="171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Федеральный уровень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3352800"/>
            <a:ext cx="171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14282" y="4929198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Уровень ПОО</a:t>
            </a:r>
          </a:p>
        </p:txBody>
      </p:sp>
      <p:sp>
        <p:nvSpPr>
          <p:cNvPr id="21510" name="Заголовок 10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762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запуска перехода на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ТОП-50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Дорожная карта внедрения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 ТОП-50</a:t>
            </a:r>
            <a:b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внедренческий  этап</a:t>
            </a:r>
            <a:r>
              <a:rPr lang="ru-RU" sz="24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143536"/>
          </a:xfrm>
        </p:spPr>
        <p:txBody>
          <a:bodyPr>
            <a:normAutofit/>
          </a:bodyPr>
          <a:lstStyle/>
          <a:p>
            <a:pPr algn="just"/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71472" y="2285992"/>
            <a:ext cx="8286808" cy="78581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приемной компании 2017-2018 учебного года по новым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прием на обучение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71472" y="3214686"/>
            <a:ext cx="8286808" cy="92869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Мониторинг внедрения, определение направлений корректировки программ и КИМ, стажировка преподавателей и мастеров, организация взаимодействия с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МЦК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ФУМО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71472" y="4429132"/>
            <a:ext cx="8358246" cy="92869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Оформление лучших практик по внедрению программ и КИМ по новым профессиям и специальностям, их трансляция на систему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СПО</a:t>
            </a:r>
            <a:endParaRPr lang="ru-RU" altLang="ru-RU" dirty="0" smtClean="0">
              <a:solidFill>
                <a:srgbClr val="0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71472" y="5643578"/>
            <a:ext cx="8358246" cy="8572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Участие обучающихся по  новым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конкурсах профессионального мастерства по профилю внедряемых программ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1472" y="1142984"/>
            <a:ext cx="8286808" cy="8572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пробных оценочных процедур в виде демонстрационного экзамена для выпускников программ по родственным для новых 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профессиям и специальностям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Нововведения для ПОО,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реализующие  педагогические специальности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группы специальностей 44.00.00;49.00.00;53.00.00; 54.00.00)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ТОП-50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 утверждения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-1 января 2018 года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1 сентября набор осуществляется  только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ТОП-50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разработке примерных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Рыбинский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профессионально - педагогический колледж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Тел: </a:t>
            </a:r>
            <a:r>
              <a:rPr lang="ru-RU" b="1" dirty="0" smtClean="0"/>
              <a:t>8-4852-31-43-45- «Горячая линия» (Департамент образования Ярославской области)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-? промежуточная аттестация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Прохождение процедуры лицензирования не предусмотрено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Минобр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РФ 715 от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31.07.17г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«О внесении  изменений в порядок приема на обучение по образовательным программам высшего образования - программам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44.00.00.-вступительные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испытания, установленные организацией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49.00.00.;53.00.00 и 54.00.00. – по результатам ЕГЭ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143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Промежуточные результаты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этапа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07"/>
          <a:ext cx="9072594" cy="598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2"/>
                <a:gridCol w="1428760"/>
                <a:gridCol w="3500462"/>
              </a:tblGrid>
              <a:tr h="6620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 (методическое сопровождение)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исполнения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118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Консультационное сопровождение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образовательных программ по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ТОП-50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ОПОП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ТОП-50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5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Экспертиза образовательных программ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ТОП-50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 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Прохождение процедур лицензирования ПОО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профессиям и специальностям по ТОП-50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ПОО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118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Транслирование лучших практик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сетевые инновационные площадки, семинары-практикумы, конференции…)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Распространение опыта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0935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КПК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«Управление проектом внедрения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ФГОС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по ТОП-50 в ПОО» (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36ч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-«Профессиональные компетенции преподавателей/мастеров производственного обучения в условиях внедрения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ТОП-50» (36 часов)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запросам ПОО</a:t>
                      </a: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Обучено более 150 чел.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 ПРОЕКТА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АВГУСТ 2017  Управленческая сессия «Профессиональные кадры новой России: перспективные тренды, технологии подготовки в Регионе»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143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Доклады по  вопросам внедрения и реализации проекта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«Подготовка высококвалифицированных специалистов и рабочих кадров с учетом современных стандартов и передовых технологий в Ульяновской области» 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более 40 участников выступили на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дискуссионных площадках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 вопросам: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опыт и результаты участия во всероссийской олимпиаде профессионального мастерства (региональный этап): технологии подготовки;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МЦК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и ведущих  профессиональных образовательных организаций в области </a:t>
            </a:r>
            <a:r>
              <a:rPr lang="ru-RU" sz="1900" i="1" dirty="0" err="1" smtClean="0">
                <a:latin typeface="Times New Roman" pitchFamily="18" charset="0"/>
                <a:cs typeface="Times New Roman" pitchFamily="18" charset="0"/>
              </a:rPr>
              <a:t>трансфера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программ и технологий подготовки  кадров  по ТОП  -50; 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технологии наращивания масштаба движения "Молодые профессионалы" подготовки экспертов и тренеров, сертифицированных Ворлдскиллс Россия;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роль работодателей в обновлении материально-технической базы профессиональных образовательных организаций;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внедрение практико-ориентированных моделей обучения (в том числе дуальной модели)   в образовательный процесс профессиональной образовательной организации;</a:t>
            </a:r>
          </a:p>
          <a:p>
            <a:pPr algn="just"/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развитие профессиональных компетенций педагогических работников в соответствии с требованиями профессионального стандарта и др.</a:t>
            </a:r>
          </a:p>
          <a:p>
            <a:pPr algn="just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Внесены дополнения и изменения в программы развития ПОО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(разделы: целевые индикаторы, показатели эффективности; основные направления реализации программы; ресурсное обеспечение)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5572140"/>
            <a:ext cx="57150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 ПРОЕКТА</a:t>
            </a:r>
            <a:b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ТРАНСЛИРОВАНИЕ ЛУЧШИХ ПРАКТИК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(пример)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00108"/>
            <a:ext cx="7924800" cy="5172092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Реализация  ТОП-50 требует   внедрения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современных  образовательных   технологий, апробированных в отечественной практике и за рубежом: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q"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практико-ориентированные методы обучения;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q"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сетевые и дистанционные 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(электронные)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формы обучения.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28596" y="2786058"/>
            <a:ext cx="8143932" cy="14287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«РЕСУРСЫ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СОВРЕМЕННОГО УЧЕБНОГО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ЗАНЯТИЯ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УСЛОВИЯХ ОБНОВЛЕНИЯ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ПРОФЕССИОНАЛЬНОГО ОБРАЗОВАНИЯ»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28596" y="4572008"/>
            <a:ext cx="8143932" cy="157163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Какова роль учебного занятия в условиях реализации проекта?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усилить КПД учебного занятия?</a:t>
            </a:r>
          </a:p>
          <a:p>
            <a:pPr algn="just"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Каковы ресурсы учебного занятия по реализации проекта?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Ключевые текущие тренды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определяющие изменение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структуры рабочих задач во всех отраслях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Рост глобальной конкуренции за рынки сбыта.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Размывание междисциплинарных и отраслевых границ.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Рост международной кооперации  в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R&amp;D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производстве.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Одновременный рост сложности и скорости процессов.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Автоматизация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тотальное проникновение информационных технологий.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Демографические изменения.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Становление сетевого сообщества.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Рост интереса 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экологичности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«зеленой» экономики…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ТРАНСЛИРОВАНИЕ ЛУЧШИХ ПРАКТИК (ПОО –участники Программы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РИП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Психологическая компетентность преподавателя: главный ресурс качества образовательного процесса в условиях модернизации профессионального образования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 примере поколения 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Z)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Применение электронного обучения  и технологий дистанционного обучения как одно из условий решения  задач модернизации профессионального образования (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облачных сервисов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Реализация воспитательного компонента на учебном занятии в рамках требований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УТПиТ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»)	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Интегрированный подход в формировании профессиональных компетенций обучающихся на учебном занятии (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БТТи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в образовательном процессе активных и интерактивных методов обучения, как эффективный ресурс формирования образовательных результатов (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модерации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УТЖТ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9496" indent="-45720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современных образовательных технологий в формировании и оценке образовательных результатов обучающихся (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мастер-классы 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ОГБПОУ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УСПК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Прогнозируемые результаты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регионального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«Рабочие кадры для передовых технологий»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 smtClean="0"/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642910" y="1785926"/>
            <a:ext cx="8072494" cy="150019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образовательных организациях, внедривших новые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педагогические и руководящие работники прошли повышение квалификации по вопросам внедрения новых образовательных стандартов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714348" y="3500438"/>
            <a:ext cx="8072494" cy="142876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Подготовлено не менее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экспертов                       для проведения демонстрационного экзамена   и чемпионатов "Молодые профессионалы (Ворлдскиллс Россия)» 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714348" y="5214950"/>
            <a:ext cx="8072494" cy="100013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Прошли повышение квалификации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30  мастеров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ИНСТИТУТ  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РАЗВИТИЯ ОБРАЗОВАНИЯ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«Создание системы профессионального роста педагогических кадров </a:t>
            </a:r>
          </a:p>
          <a:p>
            <a:pPr algn="ctr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Ульяновской области»</a:t>
            </a: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Т.В.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Ашлапова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Директор центра образовательной </a:t>
            </a: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проектно-исследовательской деятельности</a:t>
            </a:r>
          </a:p>
          <a:p>
            <a:pPr algn="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ОГАУ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ИРО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индивидуальной системы непрерывного педагогического роста педагогических работников,                   которая позволит охватить                                к 2021 году 80 % педагогов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00496" y="1643050"/>
            <a:ext cx="114300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Основание для инициативы-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поручение Президента РФ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4525963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обеспечить формирование национальной системы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учительского роста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направленной,  в частности, на установление для педагогических работников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уровней владения профессиональными компетенциями, подтверждаемыми результатами аттестации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286412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Внедрить механизмы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объективной оценки компетенций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интернет-ресурс аттестации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дополнительного обучения.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Создать, совершенствовать и апробировать в регионе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модернизированные программы обучения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педагогов, соответствующих требованиям времени.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Привлечь к обучению, дополнительному образованию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педагогов-практиков из высокотехнологического бизнеса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науки, госструктур.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Оптимизировать неэффективные трудозатраты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 в ходе осуществления педагогического роста.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Предполагаемый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долгосрочный эффект проекта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643998" cy="492922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регионе происходит активизация интеллектуальных направлений труда; проекты, связанные с национальной технологической инициативой, получают кадровый резерв.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Формируя креативный класс, сфера образования становится равноправным участником в определении дальнейших векторов развития региона. Устраняются разрывы в цепочке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«образование - потребности экономики региона».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подготовки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педагогических работников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42"/>
                <a:gridCol w="3214699"/>
                <a:gridCol w="2571759"/>
              </a:tblGrid>
              <a:tr h="153251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нормативно-методического и кадрового обеспечения перехода системы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ТОП-50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кадров                            в соответствии                                 со стандартами «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Ворлдскиллс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	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педагогических работников на основе применения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</a:t>
                      </a:r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 уровень)</a:t>
                      </a:r>
                    </a:p>
                  </a:txBody>
                  <a:tcPr/>
                </a:tc>
              </a:tr>
              <a:tr h="4182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ФГОС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ПООП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ТОП-50 </a:t>
                      </a:r>
                    </a:p>
                    <a:p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ФУМО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ЦРПО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МПУ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ФИРО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Профессиональная переподготовка руководителей и управленческих команд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программа «Школа лидеров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проектная мастерская» </a:t>
                      </a:r>
                    </a:p>
                    <a:p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ГИНФО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</a:t>
                      </a:r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зам. руководителей и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педработников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ГАПМ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им. Н.П.Пастухова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экспертов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проведения демонстрационного экзамена и чемпионатов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Ворлдскиллс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Россия;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-Подготовка мастеров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/о (преподавателей) по профессиям/специальностям ТОП-50, соответствующих компетенциям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-Тиражирование технологий Базового центра в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пилотные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регионы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Союз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Ворлдскиллс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Россия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Союза на территории «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Сколково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  <a:p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МЦК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квалификации педагогических работников;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консультационная поддержка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вопросам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применения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процедур и методик независимой оценки квалификации рабочих кадров. 	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52" cy="115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учебном году,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связи с реализацией проекта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«Новые кадры для передовых технологий»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РКЦ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WS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планирует: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ДПО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профессиональной  образовательной организацией в условиях системных изменений (108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Актуальные вопросы профессиональной педагогики (108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учебной деятельности  обучающихся профессиональных образовательных организаций                          по освоению учебных  дисциплин, профессиональных модулей  программ профессионального обучения,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(или)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условиях реализации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(36 ч.)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Дополнительные образовательные программы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курсов повышения квалификации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руководящих и педагогических работников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588"/>
            <a:ext cx="8643998" cy="492924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Педагогический контроль и оценка освоения образовательной программы  профессионального обучения,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(или)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процессе промежуточной и итоговой аттестации (36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Программно-методическое обеспечение реализации программ подготовки квалифицированных рабочих, служащих и программ подготовки специалистов среднего звена в условиях реализации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(36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                            в профессиональных образовательных организациях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36ч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.)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 в организации воспитательной деятельности педагогических работников профессиональных образовательных организаций (108 ч.)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Влияние трендов на сдвиг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компетентностных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моделей в высокотехнологичных секторах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214950"/>
          </a:xfrm>
        </p:spPr>
        <p:txBody>
          <a:bodyPr>
            <a:normAutofit fontScale="62500" lnSpcReduction="20000"/>
          </a:bodyPr>
          <a:lstStyle/>
          <a:p>
            <a:pPr lvl="7" algn="r"/>
            <a:r>
              <a:rPr lang="ru-RU" sz="1400" dirty="0" smtClean="0"/>
              <a:t>                                 </a:t>
            </a:r>
            <a:r>
              <a:rPr lang="ru-RU" sz="1400" dirty="0" err="1" smtClean="0"/>
              <a:t>ъ</a:t>
            </a:r>
            <a:endParaRPr lang="ru-RU" sz="1400" dirty="0" smtClean="0"/>
          </a:p>
          <a:p>
            <a:pPr lvl="7" algn="r"/>
            <a:r>
              <a:rPr lang="ru-RU" sz="1400" dirty="0" smtClean="0"/>
              <a:t>    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Мультидисциплинарность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Технический+экономический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фокус</a:t>
            </a:r>
          </a:p>
          <a:p>
            <a:pPr marL="0" algn="r">
              <a:spcBef>
                <a:spcPts val="0"/>
              </a:spcBef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Владение иностранными языками (2+)</a:t>
            </a:r>
          </a:p>
          <a:p>
            <a:pPr marL="0" algn="r">
              <a:spcBef>
                <a:spcPts val="0"/>
              </a:spcBef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Кросс - культурные компетенции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(в практике)</a:t>
            </a:r>
          </a:p>
          <a:p>
            <a:pPr marL="0">
              <a:spcBef>
                <a:spcPts val="0"/>
              </a:spcBef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lnSpc>
                <a:spcPct val="110000"/>
              </a:lnSpc>
              <a:spcBef>
                <a:spcPts val="0"/>
              </a:spcBef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Компетенции коллективной творческой работы</a:t>
            </a:r>
          </a:p>
          <a:p>
            <a:pPr marL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в проектах</a:t>
            </a:r>
          </a:p>
          <a:p>
            <a:pPr marL="0" algn="r">
              <a:lnSpc>
                <a:spcPct val="110000"/>
              </a:lnSpc>
              <a:spcBef>
                <a:spcPts val="0"/>
              </a:spcBef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Коммуникативные компетенции</a:t>
            </a:r>
          </a:p>
          <a:p>
            <a:pPr marL="0" algn="r">
              <a:lnSpc>
                <a:spcPct val="110000"/>
              </a:lnSpc>
              <a:spcBef>
                <a:spcPts val="0"/>
              </a:spcBef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Работа с большими объемами информации</a:t>
            </a:r>
          </a:p>
          <a:p>
            <a:pPr algn="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Системное и алгоритмическое мышление</a:t>
            </a: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Быстрое обучение и переобучение (адаптация к </a:t>
            </a:r>
          </a:p>
          <a:p>
            <a:pPr algn="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разным рабочим контекстам и инструментам)</a:t>
            </a: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Компетенции саморазвития</a:t>
            </a:r>
          </a:p>
          <a:p>
            <a:pPr algn="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lnSpc>
                <a:spcPct val="110000"/>
              </a:lnSpc>
              <a:spcBef>
                <a:spcPts val="0"/>
              </a:spcBef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3357586" cy="10715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Технические и предметные знания/ навыки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496"/>
            <a:ext cx="3357586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Компетенции работы в международных контекстах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000504"/>
            <a:ext cx="3357586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Надпредметные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профессиональные компетенции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572140"/>
            <a:ext cx="3357586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Метакомпетенции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Дополнительные образовательные программы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курсов повышения квалификации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руководящих и педагогических работников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476886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 работы с обучающими инвалидами и лицами с ограниченными возможностями здоровья                                 в образовательном  пространстве профессиональных образовательных организаций (36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проектом внедрения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ТОП-50           в профессиональной образовательной организации (36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«Профессиональные компетенции преподавателей/мастеров производственного обучения               в условиях внедрения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ТОП-50» (36 ч.)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«Организация противодействия экстремизма                                  в профессиональной образовательной организации» (36 ч.)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Семинары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57256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Актуальные проблемы внедрения                           и реализации приоритетного проекта «Образование»                                                       по направлению                                      «Подготовка высококвалифицированных специалистов и рабочих кадров с учетом современных стандартов и передовых технологий»                                                 («Рабочие кадры для передовых технологий»).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метанавыки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Осознанность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Управление вниманием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Мышление о будущем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Эмоциональный интеллект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Способность быстро обучаться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Творческое мышление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Алгоритмическое» мышление в дополнение к аналитическому (обучение с начальной школы!)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интеграция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 все направления проф. подготовки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Изменения в системах подготовки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</a:t>
            </a:r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Сильный фундамент: формирование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метакомпетенций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надпредметных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компетенций как основная задача школы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Математическое / алгоритмическое мышление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физ-мат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–условие получения качественных кадров для «новой экономики»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проектах, в т.ч из «реального мира»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Доп. образование: восстановление системы НТТМ для новых отраслей  (робототехника, биотехника и др.)</a:t>
            </a:r>
          </a:p>
          <a:p>
            <a:pPr algn="ctr">
              <a:buNone/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</a:t>
            </a:r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Восстановление системы наставничества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Атлас новых профессий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внутри?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 отраслей от добывающего сектора, до социальной сферы, от биотехнологий и медицины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культуры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 новых профессий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энергоаудитора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разработчика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нейроинтерфейсов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разработчика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киберпротезов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инженера живых систем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профессий-пенсионеров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крупнейших работодателей по отраслям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лучших университетов и колледжей, предлагающих необходимое базовое  образование для специалистов  будущего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Атлас новых профессий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Разработчик образовательных траекторий.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Менеджер фонда прямых инвестиций в талантливых людей.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Генетический консультант.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Экоаудитор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Проектировщик индивидуальной финансовой траектории.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Медиатор социальных конфликтов.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Почему потребовалась  модернизация технологического образования?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786842" cy="5257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Время жизни технологий стало меньше среднего времени профессиональной жизни.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информационных ресурсов обеспечило быстрый рост высоких технологий.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работнику предъявляются новые требования.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организуется вокруг процессов, а не операций.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Технологический уровень экономики оказывает определяющее влияние на социальное и культурное устройство общества.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Растет неудовлетворенный спрос на новые технологии и квалифицированные кадры.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2761</Words>
  <PresentationFormat>Экран (4:3)</PresentationFormat>
  <Paragraphs>405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Методическое сопровождение деятельности профессиональных образовательных организаций в условиях модернизации региональной системы подготовки кадров</vt:lpstr>
      <vt:lpstr> Ключевые текущие тренды определяющие изменение  структуры рабочих задач во всех отраслях </vt:lpstr>
      <vt:lpstr> Влияние трендов на сдвиг  компетентностных моделей в высокотехнологичных секторах </vt:lpstr>
      <vt:lpstr>Новые метанавыки</vt:lpstr>
      <vt:lpstr>Изменения в системах подготовки</vt:lpstr>
      <vt:lpstr>Атлас новых профессий  Что внутри?</vt:lpstr>
      <vt:lpstr>Атлас новых профессий</vt:lpstr>
      <vt:lpstr>Почему потребовалась  модернизация технологического образования?</vt:lpstr>
      <vt:lpstr>Программа «Технология»</vt:lpstr>
      <vt:lpstr>Отличие технологического образования  от трудового обучения</vt:lpstr>
      <vt:lpstr>Развитие информационных ресурсов в сфере профессиональных квалификаций</vt:lpstr>
      <vt:lpstr>Информационно-методическая поддержка</vt:lpstr>
      <vt:lpstr>Основания модернизации региональной системы подготовки кадров</vt:lpstr>
      <vt:lpstr>Генеральная цель: совершенствование системы профессионального образования Ульяновской области, обеспечивающей создание условий развития человеческого потенциала в регионе.  (Программа развития системы профессионального образования Ульяновской области до 2030 года)</vt:lpstr>
      <vt:lpstr>Процесс подготовки кадров в системе профессионального образования Ульяновской области Контент (выход на результат)</vt:lpstr>
      <vt:lpstr>Слайд 17</vt:lpstr>
      <vt:lpstr>Система методического сопровождения деятельности ПОО</vt:lpstr>
      <vt:lpstr>     Система методического сопровождения деятельности ПОО</vt:lpstr>
      <vt:lpstr>   Система методического сопровождения деятельности ПОО</vt:lpstr>
      <vt:lpstr>Методическое сопровождение приоритетного проекта «РАБОЧИЕ КАДРЫ  ДЛЯ ПЕРЕДОВЫХ ТЕХНОЛОГИЙ» </vt:lpstr>
      <vt:lpstr>ЦЕЛЬ ПРОЕКТА: создание к концу 2020 года конкурентоспособной системы СПО: увеличение числа выпускников СПО, продемонстрировавших уровень подготовки, соответствующий стандартам Ворлдскиллс Россия - до 50 тыс. ч.</vt:lpstr>
      <vt:lpstr>  АПРОБАЦИЯ И ВНЕДРЕНИЕ  ФГОС СПО   </vt:lpstr>
      <vt:lpstr>Алгоритм запуска перехода на ФГОС СПО по ТОП-50</vt:lpstr>
      <vt:lpstr> Дорожная карта внедрения ФГОС СПО по ТОП-50 III  внедренческий  этап </vt:lpstr>
      <vt:lpstr>Нововведения для ПОО,  реализующие  педагогические специальности (укр. группы специальностей 44.00.00;49.00.00;53.00.00; 54.00.00)</vt:lpstr>
      <vt:lpstr>Промежуточные результаты III этапа</vt:lpstr>
      <vt:lpstr>МЕТОДИЧЕСКОЕ СОПРОВОЖДЕНИЕ ПРОЕКТА  АВГУСТ 2017  Управленческая сессия «Профессиональные кадры новой России: перспективные тренды, технологии подготовки в Регионе»</vt:lpstr>
      <vt:lpstr>МЕТОДИЧЕСКОЕ СОПРОВОЖДЕНИЕ ПРОЕКТА ТРАНСЛИРОВАНИЕ ЛУЧШИХ ПРАКТИК (пример)</vt:lpstr>
      <vt:lpstr>ТРАНСЛИРОВАНИЕ ЛУЧШИХ ПРАКТИК (ПОО –участники Программы РИП)</vt:lpstr>
      <vt:lpstr>Прогнозируемые результаты  регионального проекта  «Рабочие кадры для передовых технологий» </vt:lpstr>
      <vt:lpstr>ИНСТИТУТ     РАЗВИТИЯ ОБРАЗОВАНИЯ</vt:lpstr>
      <vt:lpstr>ЦЕЛЬ ПРОЕКТА</vt:lpstr>
      <vt:lpstr>Основание для инициативы- поручение Президента РФ</vt:lpstr>
      <vt:lpstr>Задачи проекта</vt:lpstr>
      <vt:lpstr>Предполагаемый  долгосрочный эффект проекта</vt:lpstr>
      <vt:lpstr>Система подготовки  педагогических работников СПО</vt:lpstr>
      <vt:lpstr>В 2017-2018 учебном году,  в связи с реализацией проекта  «Новые кадры для передовых технологий»  РКЦ WS планирует:</vt:lpstr>
      <vt:lpstr>Дополнительные образовательные программы  курсов повышения квалификации  руководящих и педагогических работников ПОО</vt:lpstr>
      <vt:lpstr>Дополнительные образовательные программы  курсов повышения квалификации  руководящих и педагогических работников ПОО</vt:lpstr>
      <vt:lpstr> Семинары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ПРИОРИТЕТНЫЙ ПРОЕКТ «РАБОЧИЕ КАДРЫ ДЛЯ ПЕРЕДОВЫХ ТЕХНОЛОГИЙ» </dc:title>
  <cp:lastModifiedBy>dan</cp:lastModifiedBy>
  <cp:revision>281</cp:revision>
  <dcterms:modified xsi:type="dcterms:W3CDTF">2017-11-23T08:02:25Z</dcterms:modified>
</cp:coreProperties>
</file>