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6"/>
  </p:notesMasterIdLst>
  <p:handoutMasterIdLst>
    <p:handoutMasterId r:id="rId47"/>
  </p:handoutMasterIdLst>
  <p:sldIdLst>
    <p:sldId id="264" r:id="rId3"/>
    <p:sldId id="276" r:id="rId4"/>
    <p:sldId id="308" r:id="rId5"/>
    <p:sldId id="281" r:id="rId6"/>
    <p:sldId id="309" r:id="rId7"/>
    <p:sldId id="283" r:id="rId8"/>
    <p:sldId id="284" r:id="rId9"/>
    <p:sldId id="285" r:id="rId10"/>
    <p:sldId id="286" r:id="rId11"/>
    <p:sldId id="288" r:id="rId12"/>
    <p:sldId id="289" r:id="rId13"/>
    <p:sldId id="290" r:id="rId14"/>
    <p:sldId id="292" r:id="rId15"/>
    <p:sldId id="293" r:id="rId16"/>
    <p:sldId id="294" r:id="rId17"/>
    <p:sldId id="295" r:id="rId18"/>
    <p:sldId id="296" r:id="rId19"/>
    <p:sldId id="297" r:id="rId20"/>
    <p:sldId id="266" r:id="rId21"/>
    <p:sldId id="268" r:id="rId22"/>
    <p:sldId id="298" r:id="rId23"/>
    <p:sldId id="299" r:id="rId24"/>
    <p:sldId id="300" r:id="rId25"/>
    <p:sldId id="269" r:id="rId26"/>
    <p:sldId id="28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10" r:id="rId35"/>
    <p:sldId id="311" r:id="rId36"/>
    <p:sldId id="312" r:id="rId37"/>
    <p:sldId id="313" r:id="rId38"/>
    <p:sldId id="314" r:id="rId39"/>
    <p:sldId id="318" r:id="rId40"/>
    <p:sldId id="317" r:id="rId41"/>
    <p:sldId id="315" r:id="rId42"/>
    <p:sldId id="319" r:id="rId43"/>
    <p:sldId id="316" r:id="rId44"/>
    <p:sldId id="320" r:id="rId4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072">
          <p15:clr>
            <a:srgbClr val="A4A3A4"/>
          </p15:clr>
        </p15:guide>
        <p15:guide id="6" pos="3839">
          <p15:clr>
            <a:srgbClr val="A4A3A4"/>
          </p15:clr>
        </p15:guide>
        <p15:guide id="7" pos="704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852" autoAdjust="0"/>
  </p:normalViewPr>
  <p:slideViewPr>
    <p:cSldViewPr showGuides="1">
      <p:cViewPr varScale="1">
        <p:scale>
          <a:sx n="61" d="100"/>
          <a:sy n="61" d="100"/>
        </p:scale>
        <p:origin x="-816" y="-78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3072" y="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ru-RU">
                <a:solidFill>
                  <a:schemeClr val="tx2"/>
                </a:solidFill>
              </a:rPr>
              <a:pPr/>
              <a:t>20.09.2017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pPr/>
              <a:t>‹#›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ru-RU"/>
              <a:pPr/>
              <a:t>20.09.2017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auto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2383" y="1498601"/>
            <a:ext cx="7008574" cy="329882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40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2383" y="4927600"/>
            <a:ext cx="7008574" cy="1244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22277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ru-RU" noProof="0" smtClean="0"/>
              <a:pPr/>
              <a:t>20.09.2017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0104347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Заголовок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ru-RU" noProof="0" smtClean="0"/>
              <a:pPr/>
              <a:t>20.09.2017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6507153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30F4-0B4E-4E4B-BC36-C30CD13F4E17}" type="datetimeFigureOut">
              <a:rPr lang="ru-RU" noProof="0" smtClean="0"/>
              <a:pPr/>
              <a:t>20.09.2017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5635241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auto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589" y="4445000"/>
            <a:ext cx="7008574" cy="1930400"/>
          </a:xfrm>
        </p:spPr>
        <p:txBody>
          <a:bodyPr anchor="t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2589" y="3124200"/>
            <a:ext cx="7008574" cy="1296987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4196340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ru-RU" noProof="0" smtClean="0"/>
              <a:pPr/>
              <a:t>20.09.2017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4893391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ru-RU" noProof="0" smtClean="0"/>
              <a:pPr/>
              <a:t>20.09.2017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552830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ru-RU" noProof="0" smtClean="0"/>
              <a:pPr/>
              <a:t>20.09.2017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5167638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ru-RU" noProof="0" smtClean="0"/>
              <a:pPr/>
              <a:t>20.09.2017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0687318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21" y="1701800"/>
            <a:ext cx="3351927" cy="2844800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721" y="4648200"/>
            <a:ext cx="3351927" cy="17272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ru-RU" noProof="0" smtClean="0"/>
              <a:pPr/>
              <a:t>20.09.2017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968072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37765" y="279401"/>
            <a:ext cx="7313295" cy="444817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ru-RU" noProof="0" smtClean="0"/>
              <a:pPr/>
              <a:t>20.09.2017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2213374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04721" y="0"/>
            <a:ext cx="11579384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fld id="{2DD204D1-F9BD-4643-8480-6EA41EB484F1}" type="datetimeFigureOut">
              <a:rPr lang="ru-RU" noProof="0" smtClean="0"/>
              <a:pPr/>
              <a:t>20.09.2017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</a:lstStyle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54404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5" r:id="rId8"/>
    <p:sldLayoutId id="2147483676" r:id="rId9"/>
    <p:sldLayoutId id="2147483677" r:id="rId10"/>
    <p:sldLayoutId id="2147483678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sz="44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7885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65520" y="642918"/>
            <a:ext cx="8015437" cy="4071966"/>
          </a:xfrm>
        </p:spPr>
        <p:txBody>
          <a:bodyPr>
            <a:noAutofit/>
          </a:bodyPr>
          <a:lstStyle/>
          <a:p>
            <a:pPr algn="ctr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800" dirty="0" err="1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Стажировочная</a:t>
            </a:r>
            <a:r>
              <a:rPr lang="ru-RU" sz="2800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 площадка для заместителей руководителей </a:t>
            </a:r>
            <a:r>
              <a:rPr lang="ru-RU" sz="2800" dirty="0" err="1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sz="2800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«Технологии управления в профессиональных образовательных организациях</a:t>
            </a:r>
            <a:endParaRPr lang="ru-RU" sz="4400" b="1" i="0" baseline="0" dirty="0">
              <a:solidFill>
                <a:srgbClr val="374C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ru-RU" sz="2800" b="1" i="0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Отдел методического сопровождения профессионального образования 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800" b="1" i="0" dirty="0" err="1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ОГАУ</a:t>
            </a:r>
            <a:r>
              <a:rPr lang="ru-RU" sz="2800" b="1" i="0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i="0" dirty="0" err="1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ИРО</a:t>
            </a:r>
            <a:r>
              <a:rPr lang="ru-RU" sz="2800" b="1" i="0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800" b="1" i="0" dirty="0">
              <a:solidFill>
                <a:srgbClr val="374C8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03403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9372" y="285728"/>
            <a:ext cx="11501518" cy="92869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Обобщенные трудовые функции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379372" y="1701800"/>
            <a:ext cx="11809453" cy="4941910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ОТФ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 «Руководство дошкольной образовательной организацией, общеобразовательной организацией и организацией дополнительного образования»;</a:t>
            </a:r>
          </a:p>
          <a:p>
            <a:r>
              <a:rPr lang="ru-RU" sz="3200" b="1" u="sng" dirty="0" err="1" smtClean="0">
                <a:latin typeface="Times New Roman" pitchFamily="18" charset="0"/>
                <a:cs typeface="Times New Roman" pitchFamily="18" charset="0"/>
              </a:rPr>
              <a:t>ОТФ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В    «Руководство профессиональной образовательной организацией»;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ОТФ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 «Руководство организацией высшего образования, организацией дополнительного профессионального образования.</a:t>
            </a:r>
            <a:endParaRPr lang="ru-RU" sz="3200" b="1" i="0" dirty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9372" y="285728"/>
            <a:ext cx="11501518" cy="92869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Руководство  профессиональной  образовательной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организацией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593687" y="1643050"/>
            <a:ext cx="11215766" cy="5000660"/>
          </a:xfrm>
        </p:spPr>
        <p:txBody>
          <a:bodyPr>
            <a:noAutofit/>
          </a:bodyPr>
          <a:lstStyle/>
          <a:p>
            <a:pPr marL="144000">
              <a:spcBef>
                <a:spcPts val="0"/>
              </a:spcBef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Руководство развитием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образовательной    </a:t>
            </a:r>
          </a:p>
          <a:p>
            <a:pPr marL="144000"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организации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/01.7 7</a:t>
            </a:r>
          </a:p>
          <a:p>
            <a:pPr marL="144000">
              <a:spcBef>
                <a:spcPts val="0"/>
              </a:spcBef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Руководство образовательной деятельностью и воспитательной   </a:t>
            </a:r>
          </a:p>
          <a:p>
            <a:pPr marL="144000">
              <a:spcBef>
                <a:spcPts val="0"/>
              </a:spcBef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работой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профессиональной образовательной организации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B/02.7 7</a:t>
            </a:r>
          </a:p>
          <a:p>
            <a:pPr marL="144000">
              <a:spcBef>
                <a:spcPts val="0"/>
              </a:spcBef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Руководство учебно-производственной, творческой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 иными   </a:t>
            </a:r>
          </a:p>
          <a:p>
            <a:pPr marL="144000"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уставными видами деятельности профессиональной      </a:t>
            </a:r>
          </a:p>
          <a:p>
            <a:pPr marL="144000"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образовательной организации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B/03.7 7</a:t>
            </a:r>
          </a:p>
          <a:p>
            <a:pPr marL="144000">
              <a:spcBef>
                <a:spcPts val="0"/>
              </a:spcBef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Управление ресурсами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профессиональной образовательной   </a:t>
            </a:r>
          </a:p>
          <a:p>
            <a:pPr marL="144000"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организации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/04.7 7</a:t>
            </a:r>
          </a:p>
          <a:p>
            <a:pPr marL="144000">
              <a:spcBef>
                <a:spcPts val="0"/>
              </a:spcBef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Представление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профессиональной образовательной организации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</a:t>
            </a:r>
          </a:p>
          <a:p>
            <a:pPr marL="144000">
              <a:spcBef>
                <a:spcPts val="0"/>
              </a:spcBef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отношениях с органами государственной власти, органам</a:t>
            </a:r>
          </a:p>
          <a:p>
            <a:pPr marL="144000">
              <a:spcBef>
                <a:spcPts val="0"/>
              </a:spcBef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местного самоуправления, общественными и иными     </a:t>
            </a:r>
          </a:p>
          <a:p>
            <a:pPr marL="144000">
              <a:spcBef>
                <a:spcPts val="0"/>
              </a:spcBef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организациями</a:t>
            </a:r>
            <a:endParaRPr lang="ru-RU" sz="2600" b="1" i="0" dirty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934" y="285728"/>
            <a:ext cx="1928825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9372" y="285728"/>
            <a:ext cx="11501518" cy="92869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Дополнительные характеристики 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236497" y="1357298"/>
            <a:ext cx="11715832" cy="528641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Отдельные трудовые функции и трудовые действия данной обобщенной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трудовой функции, а также их совокупность в части руководства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направлением деятельности или структурным подразделением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организации, решением отдельных управленческих задач могут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выполняться лицами, занимающими должности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заместителя руководителя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(директора, заведующего, начальника),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руководителя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(директора)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структурного подразделения, заместителя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руководителя,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заведующего, начальника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(директора, заведующего, начальника)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структурного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подразделения, руководителя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(заведующего)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учебной (производственной)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практикой, старшего мастера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порядке делегирования им полномочий 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распределения обязанностей.</a:t>
            </a:r>
            <a:endParaRPr lang="ru-RU" sz="2800" b="1" i="0" dirty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9372" y="0"/>
            <a:ext cx="11501518" cy="12144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ТФ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Руководство развитием профессиональной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образовательной организации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236497" y="1357298"/>
            <a:ext cx="11715832" cy="528641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ТРУДОВЫЕ ДЕЙСТВИЯ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Прогнозирование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количественных и качественных параметров развития профессиональной образовательной организации</a:t>
            </a:r>
          </a:p>
          <a:p>
            <a:pPr>
              <a:lnSpc>
                <a:spcPct val="10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Руководство разработкой и утверждение по согласованию с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учредителем программы развития образовательной организации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 т.ч. ее целевых индикаторов и показателей, системы мониторинга реализации </a:t>
            </a:r>
          </a:p>
          <a:p>
            <a:pPr>
              <a:lnSpc>
                <a:spcPct val="10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Руководство разработкой устава профессиональной образовательной организации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(внесением изменений в устав) и обеспечение его утверждения учредителем</a:t>
            </a:r>
          </a:p>
          <a:p>
            <a:pPr>
              <a:lnSpc>
                <a:spcPct val="10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Формирование и развитие структуры управления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профессиональной образовательной организацией, управленческой команды, делегирование полномочий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Управленческая поддержка формирования и деятельности коллегиальных органов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управления профессиональной образовательной организацией</a:t>
            </a:r>
            <a:endParaRPr lang="ru-RU" sz="2200" b="1" i="0" dirty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373" y="1"/>
            <a:ext cx="1643073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9372" y="0"/>
            <a:ext cx="11501518" cy="10715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ТФ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Руководство развитием профессиональной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образовательной организации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236497" y="1000108"/>
            <a:ext cx="11715832" cy="5643602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Формирование (поддержка) организационной культуры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профессиональной образовательной организации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Разработка системы стимулирования педагогов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иных работников профессиональной образовательной организации, мотивация коллектива к участию в ее развитии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Мотивация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создание условий для участия обучающихся в решении задач развития профессиональной образовательной организации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Руководство формированием (развитием) системы социального партнерства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профессиональной образовательной организации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Координация деятельности структурных подразделений,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управление реализацией программы развития профессиональной образовательной организации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Контроль и оценка результативности и эффективности реализации программы развития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профессиональной образовательной организации, необходимости и содержания изменений в программе</a:t>
            </a:r>
            <a:endParaRPr lang="ru-RU" sz="2200" b="1" i="0" dirty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373" y="1"/>
            <a:ext cx="1428759" cy="114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9372" y="214290"/>
            <a:ext cx="11501518" cy="12144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ТФ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Руководство образовательной деятельностью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воспитательной работой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профессиональной образовательной организации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236497" y="1571612"/>
            <a:ext cx="11715832" cy="507209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Руководство разработкой и утверждение локальных нормативных актов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профессиональной образовательной организации по основным вопросам организации и осуществления образовательной деятельности, в т.ч. воспитательной работы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разработки и утверждение образовательных программ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реализуемых профессиональной образовательной организацией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Руководство формированием образовательной среды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профессиональной образовательной организации, в т.ч. информационной образовательной среды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Руководство деятельностью по получению (переоформлению) лицензии на осуществление образовательной деятельности, свидетельства о государственной аккредитации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(для образовательных программ, по которым проводится государственная аккредитация)</a:t>
            </a:r>
            <a:endParaRPr lang="ru-RU" b="1" i="0" dirty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373" y="0"/>
            <a:ext cx="1857387" cy="164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9372" y="0"/>
            <a:ext cx="11501518" cy="12858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ТФ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Руководство образовательной деятельностью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воспитательной работой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профессиональной образовательной организации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450809" y="1357298"/>
            <a:ext cx="11215767" cy="5286412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Руководство формированием системы методического и организационно-педагогического обеспечения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реализации профессиональной образовательной организацией образовательных программ, в т.ч. воспитательной работы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приема обучающихся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профессиональную образовательную организацию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Управление процессами достижения образовательных результатов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эффектов деятельности профессиональной образовательной организации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Организация разработки и управление функционированием системы обеспечения качества образования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профессиональной образовательной организации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Контроль и оценка результативности и эффективности реализации образовательных программ,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при необходимости принятие управленческих решений по коррекции организации образовательного процесса</a:t>
            </a:r>
            <a:endParaRPr lang="ru-RU" sz="2200" b="1" i="0" dirty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373" y="0"/>
            <a:ext cx="1643073" cy="142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9372" y="0"/>
            <a:ext cx="11501518" cy="135729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ТФ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Руководство учебно-производственной, творческой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и   иными уставными видами деятельности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профессиональной образовательной организации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450809" y="1357298"/>
            <a:ext cx="11215767" cy="5286412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Руководство разработкой и утверждение локальных нормативных актов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профессиональной образовательной организации по основным вопросам организации учебно-производственной, творческой, научно-исследовательской, физкультурно-спортивной, психолого-педагогической, экспериментальной деятельности, деятельности по содержанию обучающихся и иной уставной деятельности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Формирование системы управления, в том числе стимулирования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производственной, творческой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иных уставных видов деятельности профессиональной образовательной организации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Руководство деятельностью по организации учебной и производственной практики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обучающихся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Руководство планированием и организацией производственной деятельности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профессиональной образовательной организации</a:t>
            </a:r>
            <a:endParaRPr lang="ru-RU" sz="2200" b="1" i="0" dirty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373" y="1"/>
            <a:ext cx="1643073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9372" y="214290"/>
            <a:ext cx="11501518" cy="12144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ТФ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Руководство учебно-производственной, творческой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и иными уставными видами деятельности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профессиональной образовательной организации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450809" y="1357298"/>
            <a:ext cx="11215767" cy="5286412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Руководство планированием (разработкой программ)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организацией творческой, научно-исследовательской, физкультурно-спортивной,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педагогической, экспериментальной деятельности, деятельности по содержанию обучающихся и иных уставных видов деятельности профессиональной образовательной организации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Определение показателей качества и(или) эффективности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производственной,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творческой и иных уставных видов деятельности, периодичности и форм представления отчетности, порядка доведения результатов анализа до сведения заинтересованных сторон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Контроль и оценка качества и эффективности учебно-производственной деятельности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качества и(или) эффективности иных уставных видов деятельности профессиональной образовательной организации, при необходимости принятие управленческих решений по ее коррекции</a:t>
            </a:r>
            <a:endParaRPr lang="ru-RU" sz="2200" b="1" i="0" dirty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373" y="1"/>
            <a:ext cx="1643073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124" y="2143116"/>
            <a:ext cx="7072361" cy="4232284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Руководство развитием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Организация образовательного процесса в условиях реализации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и внедрения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по ТОП-50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7697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1216152">
              <a:lnSpc>
                <a:spcPct val="85000"/>
              </a:lnSpc>
              <a:spcBef>
                <a:spcPts val="0"/>
              </a:spcBef>
              <a:buNone/>
            </a:pPr>
            <a:r>
              <a:rPr lang="ru-RU" sz="3600" b="1" i="0" baseline="0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План работы </a:t>
            </a:r>
            <a:r>
              <a:rPr lang="ru-RU" sz="3600" b="1" i="0" baseline="0" dirty="0" err="1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стажировочной</a:t>
            </a:r>
            <a:r>
              <a:rPr lang="ru-RU" sz="3600" b="1" i="0" baseline="0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 площадки</a:t>
            </a:r>
            <a:endParaRPr lang="ru-RU" sz="3600" b="1" i="0" baseline="0" dirty="0">
              <a:solidFill>
                <a:srgbClr val="374C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117309" y="1701800"/>
            <a:ext cx="10157354" cy="4727596"/>
          </a:xfrm>
        </p:spPr>
        <p:txBody>
          <a:bodyPr>
            <a:noAutofit/>
          </a:bodyPr>
          <a:lstStyle/>
          <a:p>
            <a:pPr marL="457200" lvl="0" indent="-457200" defTabSz="1216152">
              <a:buClr>
                <a:srgbClr val="374C81"/>
              </a:buClr>
              <a:buFont typeface="+mj-lt"/>
              <a:buAutoNum type="arabicPeriod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«Профессиональный стандарт как основа профессиональной деятельности руководителя»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«Организация образовательного процесса в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условиях реализации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и внедрения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по ТОП-50»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Руководство развитием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defTabSz="1216152">
              <a:buClr>
                <a:srgbClr val="374C81"/>
              </a:buClr>
              <a:buFont typeface="+mj-lt"/>
              <a:buAutoNum type="arabicPeriod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«Нормативно-правовое поле деятельности заместителя руководителя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defTabSz="1216152">
              <a:buClr>
                <a:srgbClr val="374C81"/>
              </a:buClr>
              <a:buFont typeface="+mj-lt"/>
              <a:buAutoNum type="arabicPeriod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Практикум «Составление распорядительных документов»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1216152">
              <a:buClr>
                <a:srgbClr val="374C81"/>
              </a:buClr>
              <a:buFont typeface="+mj-lt"/>
              <a:buAutoNum type="arabicPeriod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2600" b="0" i="0" dirty="0">
              <a:solidFill>
                <a:srgbClr val="374C8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274663" cy="142873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Руководство развитием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профессиональной образовательной организации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10188014" cy="51206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Стратегическое планирование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07935" y="2209800"/>
            <a:ext cx="3714775" cy="4148158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Трудовое  действие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Руководство разработкой и утверждение по согласованию с учредителем программы развития образовательной организации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3522645" y="2209800"/>
            <a:ext cx="8666180" cy="443391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Умения</a:t>
            </a:r>
          </a:p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Анализировать деятельность 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изменения, происходящие во внутренней и внешней среде, процесс и результаты реализации программы ее развития, управленческие риски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Ориентировать разработку и реализацию программы развития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федеральные, региональные и местные инициативы и приоритеты</a:t>
            </a:r>
          </a:p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Определять миссию 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, ее роль в системе кадрового обеспечения экономики субъекта РФ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(муниципалитета), связи с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работодателями и объединениями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организациями, осуществляющими образовательную деятельность и иными организациями,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виды деятельности,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обеспечивающие достижение целей, ради которых создана образовательная организация,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основные показатели (индикаторы)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реализации программы развития образовательной организации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2165321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969488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934" y="76200"/>
            <a:ext cx="11644394" cy="1397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Руководство развитием профессиональной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образовательной организации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10188014" cy="51206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Планирование деятельности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07935" y="2209800"/>
            <a:ext cx="3429023" cy="414815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Годовой план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Годовому плану принадлежит доминирующая роль. Он занимает позицию центра и является осевой линией в общей совокупности планов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связывая воедино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стратегическое, текущее и оперативное планирование.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3594081" y="2209800"/>
            <a:ext cx="8594743" cy="443391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Определение миссии образовательной организации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и оценка внутренней и внешней среды образовательной организации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Определение приоритетных направлений развития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Формирование стратегического плана развития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Составление краткосрочных планов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Реализация планов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Контроль выполнения и корректировка планов (мониторинг)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3594081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969488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Определение миссии                         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образовательной организации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121371" y="1428736"/>
            <a:ext cx="11067453" cy="692164"/>
          </a:xfrm>
        </p:spPr>
        <p:txBody>
          <a:bodyPr/>
          <a:lstStyle/>
          <a:p>
            <a:pPr algn="ctr"/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Миссия- </a:t>
            </a:r>
            <a:r>
              <a:rPr lang="ru-RU" b="0" i="1" dirty="0" smtClean="0">
                <a:latin typeface="Times New Roman" pitchFamily="18" charset="0"/>
                <a:cs typeface="Times New Roman" pitchFamily="18" charset="0"/>
              </a:rPr>
              <a:t>сформулированное утверждение относительно того,   </a:t>
            </a:r>
          </a:p>
          <a:p>
            <a:pPr algn="ctr"/>
            <a:r>
              <a:rPr lang="ru-RU" b="0" i="1" dirty="0" smtClean="0">
                <a:latin typeface="Times New Roman" pitchFamily="18" charset="0"/>
                <a:cs typeface="Times New Roman" pitchFamily="18" charset="0"/>
              </a:rPr>
              <a:t>                         для чего и по какой причине существует организация.</a:t>
            </a:r>
            <a:endParaRPr lang="ru-RU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07935" y="2209800"/>
            <a:ext cx="4714907" cy="43624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Миссия должна содержать ответы на вопросы: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▪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кто мы?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(официальный (юридический) статус);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ради чего?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(общечеловеческие ценности и качественные изменения);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для кого?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(целевая группа и ее потребность);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где?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(муниципалитет, на который распространяется деятельность);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(общая формулировка типа деятельности, направленной на удовлетворение потребностей целевой группы).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5308594" y="2209800"/>
            <a:ext cx="6500858" cy="4648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Пункт 1 статьи 68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ФЗ «Об образовании в Российской Федерации»   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гласит: 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«Среднее профессиональное образование направлено на решение задач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интеллектуального, культурного и профессионального развития человека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и имеет своей целью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подготовку квалифицированных рабочих или служащих и специалистов среднего звена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по всем основным направлениям общественно полезной деятельности в соответствии с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потребностями общества и государства,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а также удовлетворение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потребностей личности в углублении и расширении образования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1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3094015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969488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372" y="0"/>
            <a:ext cx="10895291" cy="1714488"/>
          </a:xfrm>
        </p:spPr>
        <p:txBody>
          <a:bodyPr>
            <a:normAutofit fontScale="90000"/>
          </a:bodyPr>
          <a:lstStyle/>
          <a:p>
            <a:pPr lvl="1"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планированию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121372" y="1214422"/>
            <a:ext cx="10188014" cy="906478"/>
          </a:xfrm>
        </p:spPr>
        <p:txBody>
          <a:bodyPr/>
          <a:lstStyle/>
          <a:p>
            <a:pPr algn="ctr"/>
            <a:r>
              <a:rPr lang="ru-RU" dirty="0" smtClean="0"/>
              <a:t>         Приказ о подготовке проекта плана работы  </a:t>
            </a:r>
          </a:p>
          <a:p>
            <a:pPr algn="ctr"/>
            <a:r>
              <a:rPr lang="ru-RU" dirty="0" smtClean="0"/>
              <a:t>             организации  на новый учебный год</a:t>
            </a:r>
            <a:endParaRPr lang="ru-RU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36496" y="2209800"/>
            <a:ext cx="5715040" cy="42910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 рабочих групп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занимающихся составлением плана (отдельных его разделов и подразделов), их консультирование.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Время начала и окончания работы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составлению проекта годового плана.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Порядок аналитической обработки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информационных материалов: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проблемная направленность;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− исполнители;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− согласование мероприятий;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− координация вопросов, выносимых на производственные совещания и педагогические советы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6022974" y="2209800"/>
            <a:ext cx="5786478" cy="43624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Сроки предварительного ознакомления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педагогических работников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проектом годового плана.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Характер дополнений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уточнений, замечаний и исправлений, внесенных в годовой план после обсуждения на педагогическом совете.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Время утверждения годового плана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педагогическом совете.</a:t>
            </a:r>
          </a:p>
          <a:p>
            <a:pPr algn="ctr">
              <a:buNone/>
            </a:pPr>
            <a:endParaRPr lang="ru-RU" sz="21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934" y="214291"/>
            <a:ext cx="250033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969488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3884" y="428604"/>
            <a:ext cx="10094940" cy="7215238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Источники информации для подготовки годового плана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-протоколы заседаний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совета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-протоколы заседаний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педагогических советов;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-протоколы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совещаний при руководителе;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-протоколы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совещаний при заместителе директора;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-протоколы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конференций, родительских собраний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родительского комитета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-справки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по итогам проверки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номенклатурной документации (журналов учебных групп, журналов по технике безопасности и т.д.); 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-материалы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психологических и социологических исследований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студентов, их родителей, преподавателей и мастеров производственного обучения; 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-справки по содержанию учебно-воспитательной работы; 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-итоги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диагностики образовательных результатов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образовательного мониторинга, государственной итоговой аттестации выпускников; 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итоги олимпиад, конкурсов профессионального мастерства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результаты спортивных соревнований и др.;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-справки по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состоянию здоровья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обучающихся; 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-статистические документы; 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-материалы по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аккредитации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ОПОП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 профессиям и специальностям;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-материалы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по аттестации и повышению квалификации педагогических кадров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-справки по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состоянию методической работы;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-итоги производственной практики; 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-справки по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состоянию учебно-материальной базы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2165322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539435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21" y="2285992"/>
            <a:ext cx="3003609" cy="2143140"/>
          </a:xfrm>
        </p:spPr>
        <p:txBody>
          <a:bodyPr>
            <a:noAutofit/>
          </a:bodyPr>
          <a:lstStyle/>
          <a:p>
            <a:pPr lvl="1" algn="ctr" defTabSz="1218987" rtl="0">
              <a:lnSpc>
                <a:spcPct val="85000"/>
              </a:lnSpc>
              <a:spcBef>
                <a:spcPct val="0"/>
              </a:spcBef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 составления плана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5454" y="214290"/>
            <a:ext cx="8501122" cy="6643710"/>
          </a:xfrm>
        </p:spPr>
        <p:txBody>
          <a:bodyPr>
            <a:normAutofit fontScale="62500" lnSpcReduction="20000"/>
          </a:bodyPr>
          <a:lstStyle/>
          <a:p>
            <a:pPr marL="36000" lv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Подготовка к планированию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000" lv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− изучение научно-методической литературы;</a:t>
            </a:r>
          </a:p>
          <a:p>
            <a:pPr marL="36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− изучение опыта планирования в других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− разработка (уточнение) структуры плана.</a:t>
            </a:r>
          </a:p>
          <a:p>
            <a:pPr marL="36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. Комплектование творческих (рабочих) групп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по подготовке разделов проекта плана.</a:t>
            </a:r>
          </a:p>
          <a:p>
            <a:pPr marL="36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Инструктирование творческих групп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− разработка памяток для анализа основных направлений и итогов работы;</a:t>
            </a:r>
          </a:p>
          <a:p>
            <a:pPr marL="36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− проведение инструктивно–методического совещания с членами всех творческих групп.</a:t>
            </a:r>
          </a:p>
          <a:p>
            <a:pPr marL="36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Анализ и планирование работы в творческих группах.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36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5. Обсуждение проектов разделов плана работы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представленных творческими группами, на совещании при директоре:</a:t>
            </a:r>
          </a:p>
          <a:p>
            <a:pPr marL="36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− представление проекта раздела плана руководителем группы его защита;</a:t>
            </a:r>
          </a:p>
          <a:p>
            <a:pPr marL="36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− выработка рекомендаций по дальнейшей работе над проектом.</a:t>
            </a:r>
          </a:p>
          <a:p>
            <a:pPr marL="36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Доработка проекта плана работы руководством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координация всех мероприятий по срокам;</a:t>
            </a:r>
          </a:p>
          <a:p>
            <a:pPr marL="36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исполнителям, сведение представленных творческими группами разделов плана в единый проект плана.</a:t>
            </a:r>
          </a:p>
          <a:p>
            <a:pPr marL="36000">
              <a:lnSpc>
                <a:spcPct val="120000"/>
              </a:lnSpc>
              <a:spcBef>
                <a:spcPts val="0"/>
              </a:spcBef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496" y="428604"/>
            <a:ext cx="2847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506889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21" y="285728"/>
            <a:ext cx="11290417" cy="8572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Рекомендуемая форма плана по направлению деятельности (процессу)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810" y="1428736"/>
            <a:ext cx="10823853" cy="5143536"/>
          </a:xfrm>
        </p:spPr>
        <p:txBody>
          <a:bodyPr/>
          <a:lstStyle/>
          <a:p>
            <a:pPr marL="36000" lvl="0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Цель.</a:t>
            </a:r>
          </a:p>
          <a:p>
            <a:pPr marL="36000" lvl="0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Задачи.</a:t>
            </a:r>
          </a:p>
          <a:p>
            <a:pPr marL="36000" lvl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Целевые индикаторы и показатели по направлению деятельности.</a:t>
            </a:r>
          </a:p>
          <a:p>
            <a:pPr marL="36000" lvl="0">
              <a:lnSpc>
                <a:spcPct val="100000"/>
              </a:lnSpc>
              <a:spcBef>
                <a:spcPts val="0"/>
              </a:spcBef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000" lvl="0">
              <a:lnSpc>
                <a:spcPct val="100000"/>
              </a:lnSpc>
              <a:spcBef>
                <a:spcPts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000" lvl="0">
              <a:lnSpc>
                <a:spcPct val="100000"/>
              </a:lnSpc>
              <a:spcBef>
                <a:spcPts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000" lvl="0">
              <a:lnSpc>
                <a:spcPct val="100000"/>
              </a:lnSpc>
              <a:spcBef>
                <a:spcPts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000" lvl="0">
              <a:lnSpc>
                <a:spcPct val="100000"/>
              </a:lnSpc>
              <a:spcBef>
                <a:spcPts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000" lvl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мероприятий по направлению деятельности (процессу).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22248" y="2759883"/>
          <a:ext cx="10358509" cy="103616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13036"/>
                <a:gridCol w="5365694"/>
                <a:gridCol w="3579779"/>
              </a:tblGrid>
              <a:tr h="37006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2000" dirty="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Индикаторы</a:t>
                      </a:r>
                      <a:endParaRPr lang="ru-RU" sz="2000" dirty="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9923">
                <a:tc>
                  <a:txBody>
                    <a:bodyPr/>
                    <a:lstStyle/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22248" y="4429132"/>
          <a:ext cx="10429947" cy="206693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61309"/>
                <a:gridCol w="1884243"/>
                <a:gridCol w="1212100"/>
                <a:gridCol w="1433452"/>
                <a:gridCol w="1352630"/>
                <a:gridCol w="1357322"/>
                <a:gridCol w="1258376"/>
                <a:gridCol w="1170515"/>
              </a:tblGrid>
              <a:tr h="1000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Направление  деятельности</a:t>
                      </a:r>
                      <a:endParaRPr lang="ru-RU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Целевая установка</a:t>
                      </a:r>
                      <a:endParaRPr lang="ru-RU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</a:t>
                      </a:r>
                      <a:endParaRPr lang="ru-RU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Ответственные исполнители</a:t>
                      </a:r>
                      <a:endParaRPr lang="ru-RU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Срок выполнения</a:t>
                      </a:r>
                      <a:endParaRPr lang="ru-RU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Прогнозируемый результат</a:t>
                      </a:r>
                      <a:endParaRPr lang="ru-RU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Отметка о выполнении</a:t>
                      </a:r>
                      <a:endParaRPr lang="ru-RU" sz="1600" dirty="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21" y="0"/>
            <a:ext cx="11290417" cy="92867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Структура годового плана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810" y="928670"/>
            <a:ext cx="10823853" cy="5643602"/>
          </a:xfrm>
        </p:spPr>
        <p:txBody>
          <a:bodyPr>
            <a:noAutofit/>
          </a:bodyPr>
          <a:lstStyle/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Анализ работы профессиональной образовательной организации за прошедший учебный год.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Основные цели и задачи на учебный год.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Управление функционированием и развитием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Управление образовательным маркетингом.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Организация теоретического обучения.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Организация учебно-производственной деятельности.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Организация воспитательной деятельности.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Организация научно-методической деятельности.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Обеспечение безопасности  жизнедеятельности субъектов образовательного процесса. 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Материально–техническое и финансовое обеспечение образовательного процесса.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Мониторинг качества профессионального образования.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Приложения: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планы работы методических комиссий;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план работы социально-психологической службы и др.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21" y="0"/>
            <a:ext cx="11290417" cy="171448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годового плана по направлениям и процессам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системы менеджмента качества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(управляющий процесс, основные и вспомогательные процессы):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2379" y="1428736"/>
            <a:ext cx="9644131" cy="5143536"/>
          </a:xfrm>
        </p:spPr>
        <p:txBody>
          <a:bodyPr>
            <a:noAutofit/>
          </a:bodyPr>
          <a:lstStyle/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процесс «Планирование и развитие системы менеджмента качества»;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план работы педагогического совета;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план работы методического совета; 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процесс «Разработка учебно-планирующей документации и контрольно- измерительных материалов»; 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процесс «Разработка методического обеспечения»;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процесс «Учебная работа»;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процесс «Учебно-производственная работа»;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процесс «Управление персоналом»; 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процесс «Материально-техническое обеспечение образовательного процесса»;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процесс «Охрана труда и обеспечение безопасности образовательного процесса»; 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процесс «Информационное обеспечение» и т.п.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117309" y="428604"/>
            <a:ext cx="10157354" cy="78581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Основные цели и задачи на учебный год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планируются  исходя из: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spcBef>
                <a:spcPts val="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перспективных (долговременных) целей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работы, определенных в Уставе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программе развития;</a:t>
            </a:r>
          </a:p>
          <a:p>
            <a:pPr marL="0" lvl="0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анализа состояния работы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степени решения тех или иных проблем;</a:t>
            </a:r>
          </a:p>
          <a:p>
            <a:pPr marL="0" lvl="0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социального заказа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(государства, общества, родителей, обучающихся и др.);</a:t>
            </a:r>
          </a:p>
          <a:p>
            <a:pPr marL="0" lvl="0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рекомендаций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реальных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возможностей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(кадровых, материальных, финансовых, научно–методических, организационного и нормативно – правового обеспечения)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934" y="0"/>
            <a:ext cx="2643206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638288"/>
          </a:xfrm>
        </p:spPr>
        <p:txBody>
          <a:bodyPr>
            <a:normAutofit fontScale="90000"/>
          </a:bodyPr>
          <a:lstStyle/>
          <a:p>
            <a:pPr lvl="0" algn="ctr" defTabSz="1216152">
              <a:spcBef>
                <a:spcPts val="0"/>
              </a:spcBef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«Профессиональный стандарт как основа профессиональной деятельности руководителя»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i="0" baseline="0" dirty="0">
              <a:solidFill>
                <a:srgbClr val="374C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94016" y="1785926"/>
            <a:ext cx="571504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117309" y="428604"/>
            <a:ext cx="10157354" cy="78581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Требования к постановке цели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379503" y="1701800"/>
            <a:ext cx="9501255" cy="44704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начинается с глагола в неопределенной форме, в повелительном наклонении;</a:t>
            </a:r>
          </a:p>
          <a:p>
            <a:pPr marL="0" lvl="0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конкретизирует требуемый конечный результат;</a:t>
            </a:r>
          </a:p>
          <a:p>
            <a:pPr marL="0" lvl="0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конкретизирует заданный срок достижения;</a:t>
            </a:r>
          </a:p>
          <a:p>
            <a:pPr marL="0" lvl="0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оговаривает не только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«что» и «когда» будет сделано, но и «почему» и «как»!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будет делаться;</a:t>
            </a:r>
          </a:p>
          <a:p>
            <a:pPr marL="0" lvl="0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отвечает целевому и функциональному назначению самой системы;</a:t>
            </a:r>
          </a:p>
          <a:p>
            <a:pPr marL="0" lvl="0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должна быть реальна и достижима;</a:t>
            </a:r>
          </a:p>
          <a:p>
            <a:pPr marL="0" lvl="0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должна совпадать с интересами исполнителей и не вызывать серьезных конфликтов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022446" y="214290"/>
            <a:ext cx="9858443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Основные объекты  изучения , анализа при постановки цели                                  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являются направления указанные в документах: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450810" y="1428736"/>
            <a:ext cx="11144327" cy="5429264"/>
          </a:xfrm>
        </p:spPr>
        <p:txBody>
          <a:bodyPr>
            <a:normAutofit fontScale="70000" lnSpcReduction="20000"/>
          </a:bodyPr>
          <a:lstStyle/>
          <a:p>
            <a:pPr marL="0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Стратегия развития системы подготовки рабочих кадров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 формирования прикладных квалификаций в Российской Федерации на период до 2020 года;</a:t>
            </a:r>
          </a:p>
          <a:p>
            <a:pPr marL="0" algn="just">
              <a:spcBef>
                <a:spcPts val="600"/>
              </a:spcBef>
              <a:spcAft>
                <a:spcPts val="600"/>
              </a:spcAft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Стратегия  инновационного развития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Российской Федерации на период до 2020 года;</a:t>
            </a:r>
          </a:p>
          <a:p>
            <a:pPr marL="0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Стратегия развития воспитания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Российской Федерации на период до 2025 года;</a:t>
            </a:r>
          </a:p>
          <a:p>
            <a:pPr marL="0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Комплекс мер,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направленных на совершенствование системы среднего профессионального образования, на 2015 - 2020 годы;</a:t>
            </a:r>
          </a:p>
          <a:p>
            <a:pPr marL="0" lvl="0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Концепция долгосрочного социально-экономического развития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Российской Федерации на период до 2020 года;</a:t>
            </a:r>
          </a:p>
          <a:p>
            <a:pPr marL="0" lvl="0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Профессиональные стандарты;</a:t>
            </a:r>
          </a:p>
          <a:p>
            <a:pPr marL="0" lvl="0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algn="just">
              <a:spcBef>
                <a:spcPts val="600"/>
              </a:spcBef>
              <a:spcAft>
                <a:spcPts val="600"/>
              </a:spcAft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Федеральные и  региональные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приоритетные проекты: </a:t>
            </a:r>
          </a:p>
          <a:p>
            <a:pPr marL="0" lvl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«Создание системы профессионального роста педагогических кадров Ульяновской области»; </a:t>
            </a:r>
          </a:p>
          <a:p>
            <a:pPr marL="0" lvl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    - «Рабочие кадры для передовых технологий»;</a:t>
            </a:r>
          </a:p>
          <a:p>
            <a:pPr marL="0" lvl="0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Региональные нормативно-методические документы.</a:t>
            </a:r>
          </a:p>
          <a:p>
            <a:pPr marL="0" lvl="0" algn="just">
              <a:spcBef>
                <a:spcPts val="600"/>
              </a:spcBef>
              <a:spcAft>
                <a:spcPts val="600"/>
              </a:spcAft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algn="just">
              <a:spcBef>
                <a:spcPts val="600"/>
              </a:spcBef>
              <a:spcAft>
                <a:spcPts val="600"/>
              </a:spcAft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600"/>
              </a:spcBef>
              <a:spcAft>
                <a:spcPts val="600"/>
              </a:spcAft>
            </a:pPr>
            <a:endParaRPr lang="ru-RU" dirty="0" smtClean="0"/>
          </a:p>
          <a:p>
            <a:pPr marL="0">
              <a:spcBef>
                <a:spcPts val="600"/>
              </a:spcBef>
              <a:spcAft>
                <a:spcPts val="60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65321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117309" y="142852"/>
            <a:ext cx="10157354" cy="12858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Мероприятия по реализации целей и задач   на  учебный год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направление: обеспечение  соответствия квалификации выпускников требованиям экономики 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879438" y="1428736"/>
            <a:ext cx="10572824" cy="5143536"/>
          </a:xfrm>
        </p:spPr>
        <p:txBody>
          <a:bodyPr>
            <a:normAutofit fontScale="92500" lnSpcReduction="10000"/>
          </a:bodyPr>
          <a:lstStyle/>
          <a:p>
            <a:pPr marL="0" lvl="0" algn="just"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высокое качество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(результативность)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образовательного процесса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направленного на подготовку высококвалифицированных специалистов и рабочих кадров для региона в соответствии с требованиями экономики,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ТОП-50), профессиональными стандартами, стандартами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 показателями приоритетного проекта «Рабочие кадры для передовых технологий». </a:t>
            </a:r>
          </a:p>
          <a:p>
            <a:pPr marL="0" lvl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Задачи: </a:t>
            </a:r>
          </a:p>
          <a:p>
            <a:pPr marL="0" lvl="0" algn="just">
              <a:spcBef>
                <a:spcPts val="0"/>
              </a:spcBef>
              <a:buFontTx/>
              <a:buChar char="-"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и реализация разработанных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ОПОП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профессиям и специальностям в соответствии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ТОП-50 с последующей актуализацией  и учетом требований регионального рынка труда;</a:t>
            </a:r>
          </a:p>
          <a:p>
            <a:pPr marL="0" lvl="0"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реализации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ОПОП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(внедрение и реализация практико-ориентированных моделей обучения (дуальное обучение); организация сетевого взаимодействия…);</a:t>
            </a:r>
          </a:p>
          <a:p>
            <a:pPr marL="0" lvl="0" algn="just">
              <a:spcBef>
                <a:spcPts val="0"/>
              </a:spcBef>
              <a:buFontTx/>
              <a:buChar char="-"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проведения ИГА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нового инструмента качества подготовки кадров - демонстрационного экзамена и т.д.</a:t>
            </a:r>
          </a:p>
          <a:p>
            <a:pPr marL="0" lvl="0" algn="just">
              <a:spcBef>
                <a:spcPts val="0"/>
              </a:spcBef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algn="just">
              <a:spcBef>
                <a:spcPts val="0"/>
              </a:spcBef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 Продумать мероприятия  в соответствии с поставленной целью и задачами</a:t>
            </a:r>
          </a:p>
        </p:txBody>
      </p:sp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124" y="1428736"/>
            <a:ext cx="7072361" cy="4946664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Организация образовательного процесса в условиях реализации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и внедрения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по ТОП-50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7697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022446" y="214290"/>
            <a:ext cx="9858443" cy="10001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Нормативно-правовая основа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450810" y="1285860"/>
            <a:ext cx="11144327" cy="5572140"/>
          </a:xfrm>
        </p:spPr>
        <p:txBody>
          <a:bodyPr>
            <a:noAutofit/>
          </a:bodyPr>
          <a:lstStyle/>
          <a:p>
            <a:pPr marL="0">
              <a:spcBef>
                <a:spcPts val="6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29.12.2012 №273-ФЗ «Об образовании в Российской Федерации»</a:t>
            </a:r>
          </a:p>
          <a:p>
            <a:pPr marL="0">
              <a:spcBef>
                <a:spcPts val="6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среднего профессионального образования по профессии, специальности</a:t>
            </a:r>
          </a:p>
          <a:p>
            <a:pPr marL="0">
              <a:spcBef>
                <a:spcPts val="6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России от 14 июня 2013 г. №464 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 утверждении Порядка организации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осуществления образовательной деятельности по образовательным программам среднего профессионального образования»</a:t>
            </a:r>
          </a:p>
          <a:p>
            <a:pPr marL="0">
              <a:spcBef>
                <a:spcPts val="6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России от 16 августа 2013 г. № 968 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Порядок проведения государственной итоговой аттестации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образовательным программам среднего профессионального образования»</a:t>
            </a:r>
          </a:p>
          <a:p>
            <a:pPr marL="0">
              <a:spcBef>
                <a:spcPts val="6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России от 18 апреля 2013 г.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291 г. Москва "Об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утверждении Положения о практике обучающихся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осваивающих основные профессиональные образовательные программы среднего профессионального образования»</a:t>
            </a:r>
          </a:p>
          <a:p>
            <a:pPr marL="0">
              <a:spcBef>
                <a:spcPts val="6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28.05.2014 г. № 594 (ред. от 09.04.2015 г.) «Об утверждении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Порядка разработки примерных основных образовательных программ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проведения их экспертизы и ведения реестра примерных основных образовательных программ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http://reestrspo.ru/poop-list »;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600"/>
              </a:spcBef>
              <a:spcAft>
                <a:spcPts val="60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022446" y="214290"/>
            <a:ext cx="9858443" cy="10001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Нормативно-правовая основа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450810" y="1428736"/>
            <a:ext cx="11144327" cy="5429264"/>
          </a:xfrm>
        </p:spPr>
        <p:txBody>
          <a:bodyPr>
            <a:normAutofit fontScale="32500" lnSpcReduction="20000"/>
          </a:bodyPr>
          <a:lstStyle/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Письмо Минобразования России от 05.04.1999 № </a:t>
            </a: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16-52-58ин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/16-13 "О Рекомендациях по планированию, организации и </a:t>
            </a:r>
            <a:r>
              <a:rPr lang="ru-RU" sz="7400" u="sng" dirty="0" smtClean="0">
                <a:latin typeface="Times New Roman" pitchFamily="18" charset="0"/>
                <a:cs typeface="Times New Roman" pitchFamily="18" charset="0"/>
              </a:rPr>
              <a:t>проведению лабораторных работ и практических занятий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в образовательных учреждениях среднего профессионального образования".</a:t>
            </a:r>
          </a:p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Письмо Минобразования России от 29.12.2000 № 16-52-138 ин/16-13 «О рекомендациях по планированию и организации </a:t>
            </a:r>
            <a:r>
              <a:rPr lang="ru-RU" sz="7400" u="sng" dirty="0" smtClean="0">
                <a:latin typeface="Times New Roman" pitchFamily="18" charset="0"/>
                <a:cs typeface="Times New Roman" pitchFamily="18" charset="0"/>
              </a:rPr>
              <a:t>самостоятельной работы студентов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образовательных учреждений среднего профессионального образования в условиях действия </a:t>
            </a: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 России от 19 декабря 2014 г. № 06-1225 «О направлении рекомендаций по организации получения среднего общего образования в пределах освоения образовательных программ среднего профессионального образования на базе основного общего образования с учетом требования </a:t>
            </a: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 и получаемой профессии, специальности»</a:t>
            </a:r>
          </a:p>
          <a:p>
            <a:pPr marL="0">
              <a:spcBef>
                <a:spcPts val="600"/>
              </a:spcBef>
            </a:pP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algn="just">
              <a:spcBef>
                <a:spcPts val="600"/>
              </a:spcBef>
              <a:spcAft>
                <a:spcPts val="600"/>
              </a:spcAft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600"/>
              </a:spcBef>
              <a:spcAft>
                <a:spcPts val="600"/>
              </a:spcAft>
            </a:pPr>
            <a:endParaRPr lang="ru-RU" dirty="0" smtClean="0"/>
          </a:p>
          <a:p>
            <a:pPr marL="0">
              <a:spcBef>
                <a:spcPts val="600"/>
              </a:spcBef>
              <a:spcAft>
                <a:spcPts val="60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022446" y="214290"/>
            <a:ext cx="9858443" cy="10001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Методические материалы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236496" y="1214422"/>
            <a:ext cx="11952329" cy="5643578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реализации федеральных государственных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образовательных стандартов среднего профессионального образования по 50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наиболее востребованным и перспективным профессиям и специальностям (Письмо от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01.03.2017г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№06-174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России);</a:t>
            </a:r>
          </a:p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апробации образовательных программ, 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УМК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и КИМ, реализующих требования 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по наиболее востребованным 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перспективным профессиям и специальностям (Проект 2016)</a:t>
            </a:r>
          </a:p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обеспечению в субъектах Российской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подготовки кадров по 50 наиболее востребованным и перспективным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специальностям и рабочим профессиям в соответствии с международными стандартами и передовыми технологиями (согласовано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08.10.15г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Директором Департамента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госполитики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 сфере подготовки рабочих кадров и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ДПО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России Золотаревой Н.М.)</a:t>
            </a:r>
          </a:p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Методика организации и проведения демонстрационного экзамена по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стандартам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Ворлдскиллс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Россия (Приложение 1 к приказу Союза «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Ворлдскиллс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Россия» от «30» ноября 2016 г. № ПО/19)</a:t>
            </a:r>
          </a:p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Методика разработки основной профессиональной образовательной программы 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ФИРО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2014г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.) Протокол № 3 от 25 мая 2017 г. ОБ УТОЧНЕНИИ «Рекомендаций по организации получения среднего общего образования в пределах освоения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образовательных программ среднего профессионального образования на базе основного общего образования с учетом требований федеральных государственных образовательных стандартов и получаемой профессии или специальности среднего профессионального образования (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ФИРО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2017г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0">
              <a:spcBef>
                <a:spcPts val="600"/>
              </a:spcBef>
              <a:spcAft>
                <a:spcPts val="600"/>
              </a:spcAft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022446" y="214290"/>
            <a:ext cx="9858443" cy="10001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Методические материалы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236496" y="1214422"/>
            <a:ext cx="11952329" cy="5643578"/>
          </a:xfrm>
        </p:spPr>
        <p:txBody>
          <a:bodyPr>
            <a:normAutofit fontScale="32500" lnSpcReduction="20000"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проектированию образовательных программ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УМК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и КИМ, реализующих требования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по наиболее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востребованным и перспективным профессиям и специальностям (Проект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2016г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разработке основных профессиональных образовательных программ и дополнительных профессиональных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программ с учетом соответствующих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профессиональных стандартов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(утверждено Министром образования и науки РФ Д.В.Ливановым  от 22 января 2015 г.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ДЛ-1/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05вн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разработке учебного плана организации,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реализующей образовательные программы среднего профессионального образования - программы подготовки специалистов среднего звена или программы подготовки квалифицированных рабочих, служащих (для очной формы обучения) по наиболее востребованным, новым и перспективным профессиям и специальностям (ТОП-50)(проект 2017)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Методические материалы по проектированию основных профессиональных образовательных программ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по наиболее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перспективным и востребованным профессиям и специальностям (ТОП- 50)(июнь 2017)</a:t>
            </a:r>
          </a:p>
          <a:p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36496" y="0"/>
            <a:ext cx="11952329" cy="1428736"/>
          </a:xfrm>
        </p:spPr>
        <p:txBody>
          <a:bodyPr>
            <a:noAutofit/>
          </a:bodyPr>
          <a:lstStyle/>
          <a:p>
            <a:pPr algn="ctr" hangingPunct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обеспечению в субъектах Российской Федерации подготовки кадров по наиболее востребованным и перспективным специальностям и рабочим профессиям в соответствии с международными стандартами и передовыми технологиями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236496" y="1571612"/>
            <a:ext cx="11952329" cy="4929222"/>
          </a:xfrm>
        </p:spPr>
        <p:txBody>
          <a:bodyPr>
            <a:normAutofit fontScale="32500" lnSpcReduction="20000"/>
          </a:bodyPr>
          <a:lstStyle/>
          <a:p>
            <a:pPr algn="just"/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Определение приоритетов подготовки кадров для региональной экономики 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Формирование плана развития системы </a:t>
            </a: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предусматривающего обеспечение  подготовки кадров по наиболее востребованным и перспективным специальностям и рабочим профессиям в соответствии с международными стандартами и передовыми технологиями на базе ведущих профессиональных образовательных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endParaRPr lang="ru-RU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 Внедрение современных технологий подготовки кадров по наиболее востребованным</a:t>
            </a: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перспективным специальностям и рабочим профессиям 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4. Оценка и мониторинг качества подготовки кадров по наиболее востребованным</a:t>
            </a: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перспективным специальностям и рабочим профессиям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36496" y="0"/>
            <a:ext cx="11952329" cy="142873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мероприятия необходимо предусмотреть заместителю руководителя при организации образовательного процесса ?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Внедрение современных технологий подготовки кадров по наиболее востребованным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перспективным специальностям и рабочим профессиям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236496" y="1571612"/>
            <a:ext cx="11952329" cy="4929222"/>
          </a:xfrm>
        </p:spPr>
        <p:txBody>
          <a:bodyPr>
            <a:normAutofit fontScale="25000" lnSpcReduction="20000"/>
          </a:bodyPr>
          <a:lstStyle/>
          <a:p>
            <a:pPr algn="just"/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algn="just">
              <a:lnSpc>
                <a:spcPct val="120000"/>
              </a:lnSpc>
              <a:spcBef>
                <a:spcPts val="0"/>
              </a:spcBef>
            </a:pP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результаты:</a:t>
            </a:r>
          </a:p>
          <a:p>
            <a:pPr marL="36000" lvl="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организации подготовки по ТОП-50 на мировом уровне качества в «ведущих» ПОО организовано применение методических рекомендаций </a:t>
            </a:r>
            <a:r>
              <a:rPr lang="ru-RU" sz="8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по внедрению современных образовательных технологий:</a:t>
            </a:r>
          </a:p>
          <a:p>
            <a:pPr marL="36000" lvl="0" indent="-342900">
              <a:lnSpc>
                <a:spcPct val="120000"/>
              </a:lnSpc>
              <a:spcBef>
                <a:spcPts val="0"/>
              </a:spcBef>
            </a:pP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практико-ориентированной (дуальной) модели обучения;</a:t>
            </a:r>
          </a:p>
          <a:p>
            <a:pPr marL="36000" lvl="0" indent="-342900">
              <a:lnSpc>
                <a:spcPct val="120000"/>
              </a:lnSpc>
              <a:spcBef>
                <a:spcPts val="0"/>
              </a:spcBef>
            </a:pP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дистанционных форм обучения;</a:t>
            </a:r>
          </a:p>
          <a:p>
            <a:pPr marL="36000" lvl="0" indent="-342900">
              <a:lnSpc>
                <a:spcPct val="120000"/>
              </a:lnSpc>
              <a:spcBef>
                <a:spcPts val="0"/>
              </a:spcBef>
            </a:pP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кредитно-модульной системы обучения;</a:t>
            </a:r>
          </a:p>
          <a:p>
            <a:pPr marL="36000" lvl="0" indent="-342900">
              <a:lnSpc>
                <a:spcPct val="120000"/>
              </a:lnSpc>
              <a:spcBef>
                <a:spcPts val="0"/>
              </a:spcBef>
            </a:pP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сетевых форм обучения;</a:t>
            </a:r>
          </a:p>
          <a:p>
            <a:pPr marL="36000" lvl="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 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работников 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«ведущих» ПОО в профильных </a:t>
            </a:r>
            <a:r>
              <a:rPr lang="ru-RU" sz="8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МЦК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6000" lvl="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 повышение квалификации работников «ведущих» ПОО в Базовом центре профессиональной подготовки, переподготовки и повышения квалификации рабочих кадров;</a:t>
            </a:r>
          </a:p>
          <a:p>
            <a:pPr marL="36000" lvl="0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 </a:t>
            </a: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итоговых демонстрационных экзаменов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выпускников «ведущих» ПОО по профессиям ТОП-50 в соответствии с требованиями </a:t>
            </a:r>
            <a:r>
              <a:rPr lang="ru-RU" sz="8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117309" y="285728"/>
            <a:ext cx="10157354" cy="11874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Проект профессионального стандарта Руководитель образовательной организации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статья 51 Федерального закона № 273-ФЗ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определяет, что кандидаты на должность руководителя образовательной организации должны иметь высшее образование и соответствовать квалификационным требованиям, указанным 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квалификационных справочниках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 соответствующим должностям руководителей образовательных организаций и (или)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профессиональным стандартам</a:t>
            </a:r>
            <a:endParaRPr lang="ru-RU" sz="3200" b="1" i="0" dirty="0">
              <a:solidFill>
                <a:srgbClr val="374C8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022446" y="214290"/>
            <a:ext cx="9858443" cy="100013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АСТРОНОМИЯ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307934" y="1214422"/>
            <a:ext cx="11880891" cy="564357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Приказ 413 от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17.05.2012 г.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внесены изменения: в п. 9.6. Естественные науки внесена дисциплина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Астрономия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8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требования к предметным результатам освоения учебного предмета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отражать:</a:t>
            </a:r>
          </a:p>
          <a:p>
            <a:pPr marL="108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абзац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введен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Приказом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России от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29.06.2017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613)</a:t>
            </a:r>
          </a:p>
          <a:p>
            <a:pPr marL="108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представлений о строении Солнечной системы, эволюции звезд и Вселенной,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Пространственно временных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масштабах Вселенной;</a:t>
            </a:r>
          </a:p>
          <a:p>
            <a:pPr marL="108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(абзац введен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ПриказомМинобрнауки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России от 29.06.2017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613)</a:t>
            </a:r>
          </a:p>
          <a:p>
            <a:pPr marL="108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2) понимание сущности наблюдаемых во Вселенной явлений;</a:t>
            </a:r>
          </a:p>
          <a:p>
            <a:pPr marL="108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владение основополагающими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астрономическими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понятиями, теориями, законами и </a:t>
            </a:r>
          </a:p>
          <a:p>
            <a:pPr marL="108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закономерностями, уверенное пользование астрономической терминологией и символикой;</a:t>
            </a:r>
          </a:p>
          <a:p>
            <a:pPr marL="108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представлений о значении астрономии в практической деятельности человека 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дальнейшем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научнотехническом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развитии;</a:t>
            </a:r>
          </a:p>
          <a:p>
            <a:pPr marL="108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осознание роли отечественной науки в освоении и использовании космического пространства 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развитии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международного сотрудничества в этой области.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236496" y="1000108"/>
            <a:ext cx="11952329" cy="5857892"/>
          </a:xfrm>
        </p:spPr>
        <p:txBody>
          <a:bodyPr>
            <a:noAutofit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Общими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включения во все учебные планы являются учебные предметы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Русский язык", "Литература",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"Иностранный язык", "Математика", "История" (или "Россия в мире"), "Физическая культура", "Основы безопасности жизнедеятельности", "Астрономия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 (в ред. Приказа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России от 29.06.2017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 613)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292417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ПРОТОКОЛ №3 от  25 мая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2017г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Об уточнении рекомендаций по организации получения среднего общего образования в пределах освоения образовательных программ среднего профессионального образования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базе основного общего образования с учетом требований федеральных государственных образовательных стандартов и получаемой профессии и специальности среднего  профессионального образования (Письмо департамента государственной политики в сфере подготовки рабочих кадров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ДПО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России от 17.03.2015 №06-259) и Примерных программ общеобразовательных учебных дисциплин для профессиональных образовательных организаций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2015г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17600" y="2928934"/>
          <a:ext cx="10156824" cy="354076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39206"/>
                <a:gridCol w="2539206"/>
                <a:gridCol w="2541606"/>
                <a:gridCol w="2536806"/>
              </a:tblGrid>
              <a:tr h="1463044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Дисциплины с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учетом требований</a:t>
                      </a:r>
                    </a:p>
                    <a:p>
                      <a:r>
                        <a:rPr lang="ru-RU" sz="1800" b="1" kern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ФГОС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профиля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профессионального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ППКРС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ППСЗ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ППСЗ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 всем профилям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технический,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естественнонаучный,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социально-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экономический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гуманитарный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114 часов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78 часов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117 часов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 час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117 часов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195 часов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7309" y="714356"/>
            <a:ext cx="10157354" cy="545784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8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ВНИМАНИЕ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117309" y="285728"/>
            <a:ext cx="10157354" cy="11874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Проект профессионального стандарта Руководитель образовательной организации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3686" y="1428736"/>
            <a:ext cx="221457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951140" y="1928800"/>
            <a:ext cx="84296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Федеральный закон от 02.05.2015 № 122-ФЗ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"О внесении изменений в Трудовой кодекс Российской Федерации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статьи 11 и 73 Федерального закона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"Об образовании в Российской Федерации"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устанавливает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обязательность применения профессиональных стандартов работодателями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наличии в законодательстве требований к квалификации, необходимой работнику для выполнения определенной трудовой функции.</a:t>
            </a:r>
            <a:endParaRPr lang="ru-RU" sz="2800" b="1" dirty="0">
              <a:solidFill>
                <a:srgbClr val="374C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248" y="3643314"/>
            <a:ext cx="228601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117309" y="285728"/>
            <a:ext cx="10157354" cy="11874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Проект профессионального стандарта                   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Руководитель образовательной организации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отличие от квалификационных характеристик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описывают деятельность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а не должности и, соответственно,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устанавливают требования к образованию и опыту работы, необходимые для выполнения обобщенных трудовых функций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(далее 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ОТФ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и трудовых функций (далее 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ТФ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в них входящих, а не для занятия той или иной должности</a:t>
            </a:r>
            <a:endParaRPr lang="ru-RU" sz="3200" b="1" i="0" dirty="0">
              <a:solidFill>
                <a:srgbClr val="374C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497" y="214290"/>
            <a:ext cx="1643073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117309" y="285728"/>
            <a:ext cx="10157354" cy="11874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Требования к образованию, опыту работы и иные условия допуска к выполнению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ОТФ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(проект)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ОТФ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Руководство профессиональной образовательной организацией</a:t>
            </a:r>
            <a:endParaRPr lang="ru-RU" sz="27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379372" y="1701800"/>
            <a:ext cx="11809453" cy="494191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Высшее образование 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ДПО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профессиональная переподготовка или повышение квалификации по профилю профессиональной деятельности. 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ДПО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образование по профилю профессиональной деятельности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реже одного раза в три года.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менее трёх лет стажа педагогической или руководящей деятельности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образовательных организациях или руководящей деятельности в иных организациях.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Требование наличия высшего образования и опыта работы в образовательной организации не предъявляется к лицам, занимающим руководящие должности и отвечающим за хозяйственную деятельность</a:t>
            </a:r>
            <a:endParaRPr lang="ru-RU" sz="2800" b="1" i="0" dirty="0">
              <a:solidFill>
                <a:srgbClr val="374C8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9372" y="285728"/>
            <a:ext cx="11501518" cy="150019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Системное, полное описание трудовых функций деятельности по руководству образовательными организациями позволит решать комплекс задач:</a:t>
            </a:r>
            <a:r>
              <a:rPr lang="ru-RU" sz="2800" b="1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379372" y="1701800"/>
            <a:ext cx="11809453" cy="49419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 области управления образовательной организацией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качественное выполнение  всех трудовых функций, описанных в профессиональном стандар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те, и обеспечивающих в совокупности достижение цели(ей) профессиональной деятельности, за счет рационального их распределения и организации взаимодействия руководителей;</a:t>
            </a:r>
          </a:p>
          <a:p>
            <a:pPr>
              <a:lnSpc>
                <a:spcPct val="1000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 области подготовки кадров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определение перечня основных и дополнительных образовательных программ, обеспечивающих подготовку в области управления образованием, разработка их содержания, организационных моделей непрерывного образования руководителей образовательных организаций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0" dirty="0">
              <a:solidFill>
                <a:srgbClr val="374C8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9372" y="285728"/>
            <a:ext cx="11501518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Проект профессионального стандарта сформирован на основе следующих принципов: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379372" y="1701800"/>
            <a:ext cx="11809453" cy="494191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 возросших требований к профессиональным компетенциям 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руководителей образовательных организаций;</a:t>
            </a:r>
          </a:p>
          <a:p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 образцов лучшей практики, опыта организаций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являющихся лидерами в области образования и ориентированных на будущее;</a:t>
            </a:r>
          </a:p>
          <a:p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 объективной структуры профессиональной деятельности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сложившегося в отрасли разделения труда;</a:t>
            </a:r>
          </a:p>
          <a:p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последовательная декомпозиция области профессиональной деяте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льности на обобщенные трудовые функции (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ОТФ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трудовые функции (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ТФ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и трудовые действия (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обеспечивающая полноту перечня и точность формулировок 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ОТФ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ТФ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ТД</a:t>
            </a:r>
            <a:endParaRPr lang="ru-RU" dirty="0" smtClean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измеряемость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(возможность проверки) степени овладения видом трудовой деятельности и соответствующими ему трудовыми функциями.</a:t>
            </a:r>
            <a:endParaRPr lang="ru-RU" b="1" i="0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182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тажировочная площадка ">
  <a:themeElements>
    <a:clrScheme name="Books_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5F3C251-2A44-472B-8189-0695C2D742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Стажировочная площадка </Template>
  <TotalTime>0</TotalTime>
  <Words>3399</Words>
  <Application>Microsoft Office PowerPoint</Application>
  <PresentationFormat>Произвольный</PresentationFormat>
  <Paragraphs>314</Paragraphs>
  <Slides>43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Стажировочная площадка </vt:lpstr>
      <vt:lpstr>Стажировочная площадка для заместителей руководителей ПОО   «Технологии управления в профессиональных образовательных организациях</vt:lpstr>
      <vt:lpstr>План работы стажировочной площадки</vt:lpstr>
      <vt:lpstr>1. «Профессиональный стандарт как основа профессиональной деятельности руководителя» </vt:lpstr>
      <vt:lpstr>Проект профессионального стандарта Руководитель образовательной организации</vt:lpstr>
      <vt:lpstr>Проект профессионального стандарта Руководитель образовательной организации</vt:lpstr>
      <vt:lpstr>     Проект профессионального стандарта                          Руководитель образовательной организации</vt:lpstr>
      <vt:lpstr>Требования к образованию, опыту работы и иные условия допуска к выполнению ОТФ (проект) ОТФ Руководство профессиональной образовательной организацией</vt:lpstr>
      <vt:lpstr>      Системное, полное описание трудовых функций деятельности по руководству образовательными организациями позволит решать комплекс задач: </vt:lpstr>
      <vt:lpstr>      Проект профессионального стандарта сформирован на основе следующих принципов:</vt:lpstr>
      <vt:lpstr>      Обобщенные трудовые функции</vt:lpstr>
      <vt:lpstr>                    Руководство  профессиональной  образовательной организацией</vt:lpstr>
      <vt:lpstr>      Дополнительные характеристики </vt:lpstr>
      <vt:lpstr>                ТФ Руководство развитием профессиональной           образовательной организации</vt:lpstr>
      <vt:lpstr>                  ТФ Руководство развитием профессиональной              образовательной организации</vt:lpstr>
      <vt:lpstr>             ТФ Руководство образовательной деятельностью  и воспитательной работой профессиональной образовательной организации</vt:lpstr>
      <vt:lpstr>              ТФ Руководство образовательной деятельностью  и воспитательной работой          профессиональной образовательной организации</vt:lpstr>
      <vt:lpstr>                     ТФ  Руководство учебно-производственной, творческой     и   иными уставными видами деятельности           профессиональной образовательной организации</vt:lpstr>
      <vt:lpstr>                                      ТФ  Руководство учебно-производственной, творческой          и иными уставными видами деятельности             профессиональной образовательной организации</vt:lpstr>
      <vt:lpstr>2. Руководство развитием ПОО.  Организация образовательного процесса в условиях реализации ФГОС СПО и внедрения ФГОС СПО по ТОП-50 </vt:lpstr>
      <vt:lpstr>                      Руководство развитием                      профессиональной образовательной организации</vt:lpstr>
      <vt:lpstr>                         Руководство развитием профессиональной                                  образовательной организации</vt:lpstr>
      <vt:lpstr>         Определение миссии                                   образовательной организации</vt:lpstr>
      <vt:lpstr>                                                Подготовка к планированию  </vt:lpstr>
      <vt:lpstr>             Источники информации для подготовки годового плана  -протоколы заседаний совета ПОО;  -протоколы заседаний педагогических советов;  -протоколы совещаний при руководителе;  -протоколы совещаний при заместителе директора;  -протоколы конференций, родительских собраний, родительского комитета ПОО;  -справки по итогам проверки номенклатурной документации (журналов учебных групп, журналов по технике безопасности и т.д.);  -материалы психологических и социологических исследований студентов, их родителей, преподавателей и мастеров производственного обучения;  -справки по содержанию учебно-воспитательной работы;  -итоги диагностики образовательных результатов, образовательного мониторинга, государственной итоговой аттестации выпускников;  -итоги олимпиад, конкурсов профессионального мастерства, результаты спортивных соревнований и др.; -справки по состоянию здоровья обучающихся;  -статистические документы;  -материалы по аккредитации ОПОП по профессиям и специальностям; -материалы по аттестации и повышению квалификации педагогических кадров;  -справки по состоянию методической работы;  -итоги производственной практики;  -справки по состоянию учебно-материальной базы ПОО.    </vt:lpstr>
      <vt:lpstr>Алгоритм составления плана работы  ПОО </vt:lpstr>
      <vt:lpstr>Рекомендуемая форма плана по направлению деятельности (процессу)</vt:lpstr>
      <vt:lpstr>Структура годового плана</vt:lpstr>
      <vt:lpstr>Структура годового плана по направлениям и процессам системы менеджмента качества (управляющий процесс, основные и вспомогательные процессы): </vt:lpstr>
      <vt:lpstr>         Основные цели и задачи на учебный год         планируются  исходя из:</vt:lpstr>
      <vt:lpstr>Требования к постановке цели</vt:lpstr>
      <vt:lpstr>          Основные объекты  изучения , анализа при постановки цели                                                        являются направления указанные в документах:</vt:lpstr>
      <vt:lpstr>Мероприятия по реализации целей и задач   на  учебный год  ( направление: обеспечение  соответствия квалификации выпускников требованиям экономики )</vt:lpstr>
      <vt:lpstr>  3. Организация образовательного процесса в условиях реализации ФГОС СПО и внедрения ФГОС СПО по ТОП-50 </vt:lpstr>
      <vt:lpstr>Нормативно-правовая основа</vt:lpstr>
      <vt:lpstr>Нормативно-правовая основа</vt:lpstr>
      <vt:lpstr>Методические материалы</vt:lpstr>
      <vt:lpstr>Методические материалы</vt:lpstr>
      <vt:lpstr>Методические рекомендации по обеспечению в субъектах Российской Федерации подготовки кадров по наиболее востребованным и перспективным специальностям и рабочим профессиям в соответствии с международными стандартами и передовыми технологиями</vt:lpstr>
      <vt:lpstr>Какие мероприятия необходимо предусмотреть заместителю руководителя при организации образовательного процесса ? Задача 3. Внедрение современных технологий подготовки кадров по наиболее востребованным и перспективным специальностям и рабочим профессиям </vt:lpstr>
      <vt:lpstr>АСТРОНОМИЯ</vt:lpstr>
      <vt:lpstr>Слайд 41</vt:lpstr>
      <vt:lpstr>ПРОТОКОЛ №3 от  25 мая 2017г. Об уточнении рекомендаций по организации получения среднего общего образования в пределах освоения образовательных программ среднего профессионального образования на базе основного общего образования с учетом требований федеральных государственных образовательных стандартов и получаемой профессии и специальности среднего  профессионального образования (Письмо департамента государственной политики в сфере подготовки рабочих кадров и ДПО Минобрнауки России от 17.03.2015 №06-259) и Примерных программ общеобразовательных учебных дисциплин для профессиональных образовательных организаций (2015г.)</vt:lpstr>
      <vt:lpstr>Слайд 43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2017-09-12T03:54:35Z</dcterms:created>
  <dcterms:modified xsi:type="dcterms:W3CDTF">2017-09-20T10:16:28Z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TC027879409991</vt:lpwstr>
  </property>
</Properties>
</file>